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54" r:id="rId2"/>
    <p:sldId id="513" r:id="rId3"/>
    <p:sldId id="974" r:id="rId4"/>
    <p:sldId id="972" r:id="rId5"/>
    <p:sldId id="559" r:id="rId6"/>
    <p:sldId id="981" r:id="rId7"/>
    <p:sldId id="982" r:id="rId8"/>
    <p:sldId id="983" r:id="rId9"/>
    <p:sldId id="984" r:id="rId10"/>
    <p:sldId id="977" r:id="rId11"/>
    <p:sldId id="978" r:id="rId12"/>
    <p:sldId id="979" r:id="rId13"/>
    <p:sldId id="980" r:id="rId14"/>
    <p:sldId id="985" r:id="rId15"/>
    <p:sldId id="495" r:id="rId16"/>
    <p:sldId id="497" r:id="rId17"/>
    <p:sldId id="496" r:id="rId18"/>
    <p:sldId id="519" r:id="rId19"/>
    <p:sldId id="498" r:id="rId20"/>
    <p:sldId id="520" r:id="rId21"/>
    <p:sldId id="521" r:id="rId22"/>
    <p:sldId id="278" r:id="rId23"/>
    <p:sldId id="279" r:id="rId24"/>
    <p:sldId id="527" r:id="rId25"/>
    <p:sldId id="986" r:id="rId26"/>
    <p:sldId id="528" r:id="rId27"/>
    <p:sldId id="988" r:id="rId28"/>
    <p:sldId id="555" r:id="rId29"/>
    <p:sldId id="534" r:id="rId30"/>
    <p:sldId id="482" r:id="rId31"/>
    <p:sldId id="536" r:id="rId32"/>
    <p:sldId id="537" r:id="rId33"/>
    <p:sldId id="540" r:id="rId34"/>
    <p:sldId id="989" r:id="rId35"/>
    <p:sldId id="994" r:id="rId36"/>
    <p:sldId id="991" r:id="rId37"/>
    <p:sldId id="993" r:id="rId38"/>
    <p:sldId id="530" r:id="rId39"/>
    <p:sldId id="548" r:id="rId40"/>
    <p:sldId id="551" r:id="rId41"/>
    <p:sldId id="996" r:id="rId42"/>
    <p:sldId id="997" r:id="rId43"/>
    <p:sldId id="553" r:id="rId44"/>
    <p:sldId id="998" r:id="rId45"/>
    <p:sldId id="995" r:id="rId46"/>
    <p:sldId id="999" r:id="rId47"/>
    <p:sldId id="100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an, Raghuram" initials="RR" lastIdx="7" clrIdx="0">
    <p:extLst>
      <p:ext uri="{19B8F6BF-5375-455C-9EA6-DF929625EA0E}">
        <p15:presenceInfo xmlns:p15="http://schemas.microsoft.com/office/powerpoint/2012/main" userId="Rajan, Raghuram" providerId="None"/>
      </p:ext>
    </p:extLst>
  </p:cmAuthor>
  <p:cmAuthor id="2" name="Rajan, Raghuram" initials="RR [2]" lastIdx="4" clrIdx="1">
    <p:extLst>
      <p:ext uri="{19B8F6BF-5375-455C-9EA6-DF929625EA0E}">
        <p15:presenceInfo xmlns:p15="http://schemas.microsoft.com/office/powerpoint/2012/main" userId="S-1-5-21-47866669-1409439266-720635935-13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snapToGrid="0">
      <p:cViewPr varScale="1">
        <p:scale>
          <a:sx n="76" d="100"/>
          <a:sy n="76" d="100"/>
        </p:scale>
        <p:origin x="108" y="32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5-07T12:51:59.190" idx="4">
    <p:pos x="10" y="10"/>
    <p:text>This may be a little complicated to explain so far into a seminar</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image" Target="../media/image29.e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emf"/><Relationship Id="rId4"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wmf"/><Relationship Id="rId1" Type="http://schemas.openxmlformats.org/officeDocument/2006/relationships/image" Target="../media/image39.emf"/><Relationship Id="rId6" Type="http://schemas.openxmlformats.org/officeDocument/2006/relationships/image" Target="../media/image44.wmf"/><Relationship Id="rId5" Type="http://schemas.openxmlformats.org/officeDocument/2006/relationships/image" Target="../media/image43.emf"/><Relationship Id="rId4"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emf"/><Relationship Id="rId1" Type="http://schemas.openxmlformats.org/officeDocument/2006/relationships/image" Target="../media/image4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emf"/><Relationship Id="rId1" Type="http://schemas.openxmlformats.org/officeDocument/2006/relationships/image" Target="../media/image50.w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62.emf"/><Relationship Id="rId1" Type="http://schemas.openxmlformats.org/officeDocument/2006/relationships/image" Target="../media/image6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8E28F-BCCB-457E-A2F9-D476053B4FA8}"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488E8-BED6-4CB0-BFFC-44244929A899}" type="slidenum">
              <a:rPr lang="en-US" smtClean="0"/>
              <a:t>‹#›</a:t>
            </a:fld>
            <a:endParaRPr lang="en-US"/>
          </a:p>
        </p:txBody>
      </p:sp>
    </p:spTree>
    <p:extLst>
      <p:ext uri="{BB962C8B-B14F-4D97-AF65-F5344CB8AC3E}">
        <p14:creationId xmlns:p14="http://schemas.microsoft.com/office/powerpoint/2010/main" val="82148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1</a:t>
            </a:fld>
            <a:endParaRPr lang="en-US"/>
          </a:p>
        </p:txBody>
      </p:sp>
    </p:spTree>
    <p:extLst>
      <p:ext uri="{BB962C8B-B14F-4D97-AF65-F5344CB8AC3E}">
        <p14:creationId xmlns:p14="http://schemas.microsoft.com/office/powerpoint/2010/main" val="147590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FF0000"/>
                </a:solidFill>
              </a:rPr>
              <a:t>The blue line is reserves to GDP (on the left axis), the red line is outstanding bank credit lines to GDP (also on the left axis) and green line is bank deposits to GDP (on the right axis, as it tends to be far greater). Data are </a:t>
            </a:r>
            <a:r>
              <a:rPr lang="en-US" sz="1200" kern="1200" dirty="0">
                <a:solidFill>
                  <a:schemeClr val="tx1"/>
                </a:solidFill>
                <a:effectLst/>
                <a:latin typeface="+mn-lt"/>
                <a:ea typeface="+mn-ea"/>
                <a:cs typeface="+mn-cs"/>
              </a:rPr>
              <a:t>from the Federal Reserve’s Flow of Funds for the 2008 to 2021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lines correspond to the beginning of the different Federal Reserve Quantitative Easing (QE) / Quantitative Tightening (QT) programs:  (1) Nov 2008 (QE I), (2) Nov 2010 (QE II), (3) Nov 2012 (QE III), (4) Oct 2014 (QE halted without actively reducing balance sheet size), (5) October 2017 (Quantitative Tightening or active balance sheet reduction), and (6) Sept 2019 (Repo-market “spike” and liquidity infusion, followed by Pandemic-induced QE starting March 2020, which for simplicity we collectively refer to as “Pandemic QE”).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patterns that emerge are as follows: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Central bank reserves expanded from the start of QE I in November 2008 to the end of QE III in Sep 2014 from less than 5% of GDP to more than 15% of GDP. There is some stabilization, even decline, in reserves when each phase of QE ended and before the next phase began.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bank deposits grew from about 50% to 60% of GDP, again with some stabilization when each phase of QE ended and before the next one began.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increase in credit lines was less pronounced at first, they too increased from November 2010 (the start of the QE II) from about 12% to over 15% of GDP by Sep 2014.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Importantly, while reserves dropped by more than half after QE was halted in Oct 2014 and </a:t>
            </a:r>
          </a:p>
          <a:p>
            <a:r>
              <a:rPr lang="en-US" sz="1200" kern="1200" dirty="0">
                <a:solidFill>
                  <a:schemeClr val="tx1"/>
                </a:solidFill>
                <a:effectLst/>
                <a:latin typeface="+mn-lt"/>
                <a:ea typeface="+mn-ea"/>
                <a:cs typeface="+mn-cs"/>
              </a:rPr>
              <a:t>during the first QT period until September 2019, both credit lines, as well as deposits, remained remarkably flat. This highlights the pattern that neither of these claims on bank liquidity reversed their QE I-III increase when the central bank balance sheet shrank.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when reserves increased from about 7% to more than 17% of GDP during the pandemic QE period, bank deposits jumped again from 60% to almost 80% of GDP and credit lines also increased to about 17% of GDP.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other words, this descriptive evidence already highlights the asymmetric effect of an expansion vis-à-vis shrinkage of the central bank balance sheet on commercial bank demandable claims. Notably, the p</a:t>
            </a:r>
            <a:r>
              <a:rPr lang="en-US" dirty="0"/>
              <a:t>andemic QE has caused banking sector liabilities to rise again… past suggests no guarantee that these liabilities will shrink when Fed begins to shrink its balance-sheet.</a:t>
            </a:r>
          </a:p>
          <a:p>
            <a:endParaRPr lang="en-US" b="1" baseline="0" dirty="0">
              <a:solidFill>
                <a:srgbClr val="FF0000"/>
              </a:solidFill>
            </a:endParaRPr>
          </a:p>
          <a:p>
            <a:r>
              <a:rPr lang="en-US" b="1" baseline="0" dirty="0">
                <a:solidFill>
                  <a:srgbClr val="FF0000"/>
                </a:solidFill>
              </a:rPr>
              <a:t>Now turn to slide 1.2 to see this point more sharply.</a:t>
            </a:r>
            <a:endParaRPr lang="en-US" b="1" dirty="0">
              <a:solidFill>
                <a:srgbClr val="FF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AB6488E8-BED6-4CB0-BFFC-44244929A899}" type="slidenum">
              <a:rPr lang="en-US" smtClean="0"/>
              <a:t>11</a:t>
            </a:fld>
            <a:endParaRPr lang="en-US"/>
          </a:p>
        </p:txBody>
      </p:sp>
    </p:spTree>
    <p:extLst>
      <p:ext uri="{BB962C8B-B14F-4D97-AF65-F5344CB8AC3E}">
        <p14:creationId xmlns:p14="http://schemas.microsoft.com/office/powerpoint/2010/main" val="3726691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FF0000"/>
                </a:solidFill>
              </a:rPr>
              <a:t>The blue line is reserves to GDP (on the left axis), the red line is outstanding bank credit lines to GDP (also on the left axis) and green line is bank deposits to GDP (on the right axis, as it tends to be far greater). Data are </a:t>
            </a:r>
            <a:r>
              <a:rPr lang="en-US" sz="1200" kern="1200" dirty="0">
                <a:solidFill>
                  <a:schemeClr val="tx1"/>
                </a:solidFill>
                <a:effectLst/>
                <a:latin typeface="+mn-lt"/>
                <a:ea typeface="+mn-ea"/>
                <a:cs typeface="+mn-cs"/>
              </a:rPr>
              <a:t>from the Federal Reserve’s Flow of Funds for the 2008 to 2021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lines correspond to the beginning of the different Federal Reserve Quantitative Easing (QE) / Quantitative Tightening (QT) programs:  (1) Nov 2008 (QE I), (2) Nov 2010 (QE II), (3) Nov 2012 (QE III), (4) Oct 2014 (QE halted without actively reducing balance sheet size), (5) October 2017 (Quantitative Tightening or active balance sheet reduction), and (6) Sept 2019 (Repo-market “spike” and liquidity infusion, followed by Pandemic-induced QE starting March 2020, which for simplicity we collectively refer to as “Pandemic QE”).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patterns that emerge are as follows: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Central bank reserves expanded from the start of QE I in November 2008 to the end of QE III in Sep 2014 from less than 5% of GDP to more than 15% of GDP. There is some stabilization, even decline, in reserves when each phase of QE ended and before the next phase began.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bank deposits grew from about 50% to 60% of GDP, again with some stabilization when each phase of QE ended and before the next one began.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increase in credit lines was less pronounced at first, they too increased from November 2010 (the start of the QE II) from about 12% to over 15% of GDP by Sep 2014.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Importantly, while reserves dropped by more than half after QE was halted in Oct 2014 and </a:t>
            </a:r>
          </a:p>
          <a:p>
            <a:r>
              <a:rPr lang="en-US" sz="1200" kern="1200" dirty="0">
                <a:solidFill>
                  <a:schemeClr val="tx1"/>
                </a:solidFill>
                <a:effectLst/>
                <a:latin typeface="+mn-lt"/>
                <a:ea typeface="+mn-ea"/>
                <a:cs typeface="+mn-cs"/>
              </a:rPr>
              <a:t>during the first QT period until September 2019, both credit lines, as well as deposits, remained remarkably flat. This highlights the pattern that neither of these claims on bank liquidity reversed their QE I-III increase when the central bank balance sheet shrank.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when reserves increased from about 7% to more than 17% of GDP during the pandemic QE period, bank deposits jumped again from 60% to almost 80% of GDP and credit lines also increased to about 17% of GDP.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other words, this descriptive evidence already highlights the asymmetric effect of an expansion vis-à-vis shrinkage of the central bank balance sheet on commercial bank demandable claims. Notably, the p</a:t>
            </a:r>
            <a:r>
              <a:rPr lang="en-US" dirty="0"/>
              <a:t>andemic QE has caused banking sector liabilities to rise again… past suggests no guarantee that these liabilities will shrink when Fed begins to shrink its balance-sheet.</a:t>
            </a:r>
          </a:p>
          <a:p>
            <a:endParaRPr lang="en-US" b="1" baseline="0" dirty="0">
              <a:solidFill>
                <a:srgbClr val="FF0000"/>
              </a:solidFill>
            </a:endParaRPr>
          </a:p>
          <a:p>
            <a:r>
              <a:rPr lang="en-US" b="1" baseline="0" dirty="0">
                <a:solidFill>
                  <a:srgbClr val="FF0000"/>
                </a:solidFill>
              </a:rPr>
              <a:t>Now turn to slide 1.2 to see this point more sharply.</a:t>
            </a:r>
            <a:endParaRPr lang="en-US" b="1" dirty="0">
              <a:solidFill>
                <a:srgbClr val="FF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AB6488E8-BED6-4CB0-BFFC-44244929A899}" type="slidenum">
              <a:rPr lang="en-US" smtClean="0"/>
              <a:t>12</a:t>
            </a:fld>
            <a:endParaRPr lang="en-US"/>
          </a:p>
        </p:txBody>
      </p:sp>
    </p:spTree>
    <p:extLst>
      <p:ext uri="{BB962C8B-B14F-4D97-AF65-F5344CB8AC3E}">
        <p14:creationId xmlns:p14="http://schemas.microsoft.com/office/powerpoint/2010/main" val="65174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line in this figure are time deposits (CDs), the red line is demand deposits (checking, savings, money-market savings, etc.), and green line is the aggregate reserves. All are plotted relative to GDP.</a:t>
            </a:r>
          </a:p>
          <a:p>
            <a:endParaRPr lang="en-US" dirty="0"/>
          </a:p>
          <a:p>
            <a:r>
              <a:rPr lang="en-US" dirty="0"/>
              <a:t>By decomposing deposits into time deposits and non-time or demandable deposits we see that time deposits shrink substantially during QE, stabilize some during post-QE and even rise during QT, whereas demand deposits rise more than one for one during QE, keep growing post-QE, and come down relative to GDP only marginally so during QT.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paper, we show that these effects are driven almost entirely by the uninsured portion of deposits.</a:t>
            </a:r>
          </a:p>
          <a:p>
            <a:endParaRPr lang="en-US" dirty="0"/>
          </a:p>
          <a:p>
            <a:r>
              <a:rPr lang="en-US" dirty="0"/>
              <a:t>Maturity-shortening of bank deposits is thus another dimension of liquidity dependence induced by QE, which makes QT potentially an uphill task.</a:t>
            </a:r>
          </a:p>
          <a:p>
            <a:endParaRPr lang="en-US" dirty="0"/>
          </a:p>
          <a:p>
            <a:endParaRPr lang="en-US" dirty="0"/>
          </a:p>
        </p:txBody>
      </p:sp>
      <p:sp>
        <p:nvSpPr>
          <p:cNvPr id="4" name="Slide Number Placeholder 3"/>
          <p:cNvSpPr>
            <a:spLocks noGrp="1"/>
          </p:cNvSpPr>
          <p:nvPr>
            <p:ph type="sldNum" sz="quarter" idx="5"/>
          </p:nvPr>
        </p:nvSpPr>
        <p:spPr/>
        <p:txBody>
          <a:bodyPr/>
          <a:lstStyle/>
          <a:p>
            <a:fld id="{AB6488E8-BED6-4CB0-BFFC-44244929A899}" type="slidenum">
              <a:rPr lang="en-US" smtClean="0"/>
              <a:t>13</a:t>
            </a:fld>
            <a:endParaRPr lang="en-US"/>
          </a:p>
        </p:txBody>
      </p:sp>
    </p:spTree>
    <p:extLst>
      <p:ext uri="{BB962C8B-B14F-4D97-AF65-F5344CB8AC3E}">
        <p14:creationId xmlns:p14="http://schemas.microsoft.com/office/powerpoint/2010/main" val="220226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14</a:t>
            </a:fld>
            <a:endParaRPr lang="en-US"/>
          </a:p>
        </p:txBody>
      </p:sp>
    </p:spTree>
    <p:extLst>
      <p:ext uri="{BB962C8B-B14F-4D97-AF65-F5344CB8AC3E}">
        <p14:creationId xmlns:p14="http://schemas.microsoft.com/office/powerpoint/2010/main" val="340051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15</a:t>
            </a:fld>
            <a:endParaRPr lang="en-US"/>
          </a:p>
        </p:txBody>
      </p:sp>
    </p:spTree>
    <p:extLst>
      <p:ext uri="{BB962C8B-B14F-4D97-AF65-F5344CB8AC3E}">
        <p14:creationId xmlns:p14="http://schemas.microsoft.com/office/powerpoint/2010/main" val="392508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16</a:t>
            </a:fld>
            <a:endParaRPr lang="en-US"/>
          </a:p>
        </p:txBody>
      </p:sp>
    </p:spTree>
    <p:extLst>
      <p:ext uri="{BB962C8B-B14F-4D97-AF65-F5344CB8AC3E}">
        <p14:creationId xmlns:p14="http://schemas.microsoft.com/office/powerpoint/2010/main" val="2411341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17</a:t>
            </a:fld>
            <a:endParaRPr lang="en-US"/>
          </a:p>
        </p:txBody>
      </p:sp>
    </p:spTree>
    <p:extLst>
      <p:ext uri="{BB962C8B-B14F-4D97-AF65-F5344CB8AC3E}">
        <p14:creationId xmlns:p14="http://schemas.microsoft.com/office/powerpoint/2010/main" val="79913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2FB44-29F0-43DA-B02B-14B893FD2924}" type="slidenum">
              <a:rPr lang="en-US" smtClean="0"/>
              <a:t>18</a:t>
            </a:fld>
            <a:endParaRPr lang="en-US"/>
          </a:p>
        </p:txBody>
      </p:sp>
    </p:spTree>
    <p:extLst>
      <p:ext uri="{BB962C8B-B14F-4D97-AF65-F5344CB8AC3E}">
        <p14:creationId xmlns:p14="http://schemas.microsoft.com/office/powerpoint/2010/main" val="267082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19</a:t>
            </a:fld>
            <a:endParaRPr lang="en-US"/>
          </a:p>
        </p:txBody>
      </p:sp>
    </p:spTree>
    <p:extLst>
      <p:ext uri="{BB962C8B-B14F-4D97-AF65-F5344CB8AC3E}">
        <p14:creationId xmlns:p14="http://schemas.microsoft.com/office/powerpoint/2010/main" val="1628446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20</a:t>
            </a:fld>
            <a:endParaRPr lang="en-US"/>
          </a:p>
        </p:txBody>
      </p:sp>
    </p:spTree>
    <p:extLst>
      <p:ext uri="{BB962C8B-B14F-4D97-AF65-F5344CB8AC3E}">
        <p14:creationId xmlns:p14="http://schemas.microsoft.com/office/powerpoint/2010/main" val="325125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2</a:t>
            </a:fld>
            <a:endParaRPr lang="en-US"/>
          </a:p>
        </p:txBody>
      </p:sp>
    </p:spTree>
    <p:extLst>
      <p:ext uri="{BB962C8B-B14F-4D97-AF65-F5344CB8AC3E}">
        <p14:creationId xmlns:p14="http://schemas.microsoft.com/office/powerpoint/2010/main" val="377360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C2FB44-29F0-43DA-B02B-14B893FD2924}" type="slidenum">
              <a:rPr lang="en-US" smtClean="0"/>
              <a:t>21</a:t>
            </a:fld>
            <a:endParaRPr lang="en-US"/>
          </a:p>
        </p:txBody>
      </p:sp>
    </p:spTree>
    <p:extLst>
      <p:ext uri="{BB962C8B-B14F-4D97-AF65-F5344CB8AC3E}">
        <p14:creationId xmlns:p14="http://schemas.microsoft.com/office/powerpoint/2010/main" val="2083297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22</a:t>
            </a:fld>
            <a:endParaRPr lang="en-US"/>
          </a:p>
        </p:txBody>
      </p:sp>
    </p:spTree>
    <p:extLst>
      <p:ext uri="{BB962C8B-B14F-4D97-AF65-F5344CB8AC3E}">
        <p14:creationId xmlns:p14="http://schemas.microsoft.com/office/powerpoint/2010/main" val="2405444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23</a:t>
            </a:fld>
            <a:endParaRPr lang="en-US"/>
          </a:p>
        </p:txBody>
      </p:sp>
    </p:spTree>
    <p:extLst>
      <p:ext uri="{BB962C8B-B14F-4D97-AF65-F5344CB8AC3E}">
        <p14:creationId xmlns:p14="http://schemas.microsoft.com/office/powerpoint/2010/main" val="36401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24</a:t>
            </a:fld>
            <a:endParaRPr lang="en-US"/>
          </a:p>
        </p:txBody>
      </p:sp>
    </p:spTree>
    <p:extLst>
      <p:ext uri="{BB962C8B-B14F-4D97-AF65-F5344CB8AC3E}">
        <p14:creationId xmlns:p14="http://schemas.microsoft.com/office/powerpoint/2010/main" val="1850870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26</a:t>
            </a:fld>
            <a:endParaRPr lang="en-US"/>
          </a:p>
        </p:txBody>
      </p:sp>
    </p:spTree>
    <p:extLst>
      <p:ext uri="{BB962C8B-B14F-4D97-AF65-F5344CB8AC3E}">
        <p14:creationId xmlns:p14="http://schemas.microsoft.com/office/powerpoint/2010/main" val="3683024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27</a:t>
            </a:fld>
            <a:endParaRPr lang="en-US"/>
          </a:p>
        </p:txBody>
      </p:sp>
    </p:spTree>
    <p:extLst>
      <p:ext uri="{BB962C8B-B14F-4D97-AF65-F5344CB8AC3E}">
        <p14:creationId xmlns:p14="http://schemas.microsoft.com/office/powerpoint/2010/main" val="3777173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29</a:t>
            </a:fld>
            <a:endParaRPr lang="en-US"/>
          </a:p>
        </p:txBody>
      </p:sp>
    </p:spTree>
    <p:extLst>
      <p:ext uri="{BB962C8B-B14F-4D97-AF65-F5344CB8AC3E}">
        <p14:creationId xmlns:p14="http://schemas.microsoft.com/office/powerpoint/2010/main" val="579466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30</a:t>
            </a:fld>
            <a:endParaRPr lang="en-US"/>
          </a:p>
        </p:txBody>
      </p:sp>
    </p:spTree>
    <p:extLst>
      <p:ext uri="{BB962C8B-B14F-4D97-AF65-F5344CB8AC3E}">
        <p14:creationId xmlns:p14="http://schemas.microsoft.com/office/powerpoint/2010/main" val="252521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31</a:t>
            </a:fld>
            <a:endParaRPr lang="en-US"/>
          </a:p>
        </p:txBody>
      </p:sp>
    </p:spTree>
    <p:extLst>
      <p:ext uri="{BB962C8B-B14F-4D97-AF65-F5344CB8AC3E}">
        <p14:creationId xmlns:p14="http://schemas.microsoft.com/office/powerpoint/2010/main" val="273356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32</a:t>
            </a:fld>
            <a:endParaRPr lang="en-US"/>
          </a:p>
        </p:txBody>
      </p:sp>
    </p:spTree>
    <p:extLst>
      <p:ext uri="{BB962C8B-B14F-4D97-AF65-F5344CB8AC3E}">
        <p14:creationId xmlns:p14="http://schemas.microsoft.com/office/powerpoint/2010/main" val="115590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a:t>
            </a:r>
            <a:r>
              <a:rPr lang="en-US" dirty="0"/>
              <a:t>he second way that the asset swap can take place, the non-bank sector (say</a:t>
            </a:r>
            <a:r>
              <a:rPr lang="en-US" baseline="0" dirty="0"/>
              <a:t> the public) </a:t>
            </a:r>
            <a:r>
              <a:rPr lang="en-US" dirty="0"/>
              <a:t>sells eligible assets to the central bank.</a:t>
            </a:r>
            <a:r>
              <a:rPr lang="en-US" baseline="0" dirty="0"/>
              <a:t> The payment is deposited in commercial</a:t>
            </a:r>
            <a:r>
              <a:rPr lang="en-US" dirty="0"/>
              <a:t> banks; banks add reserves to their assets and these are effectively “financed” by deposits of the non-bank financial sector that engaged in asset swap with the Fed. </a:t>
            </a:r>
          </a:p>
          <a:p>
            <a:endParaRPr lang="en-US" dirty="0"/>
          </a:p>
          <a:p>
            <a:r>
              <a:rPr lang="en-US" dirty="0"/>
              <a:t>Without any indirect or multiplier effects via the bank balance-sheet, there is a one for one expansion of banking sector balance-sheet with reserves. Importantly, its deposits, which typically are</a:t>
            </a:r>
            <a:r>
              <a:rPr lang="en-US" baseline="0" dirty="0"/>
              <a:t> </a:t>
            </a:r>
            <a:r>
              <a:rPr lang="en-US" dirty="0"/>
              <a:t>wholesale demandable deposits, expand with reserves.</a:t>
            </a:r>
          </a:p>
          <a:p>
            <a:endParaRPr lang="en-US" dirty="0"/>
          </a:p>
          <a:p>
            <a:r>
              <a:rPr lang="en-US" dirty="0"/>
              <a:t>Given these different ways that Fed expansion of balance-sheet affects the banking sector, the following questions arise: </a:t>
            </a:r>
          </a:p>
          <a:p>
            <a:endParaRPr lang="en-US" dirty="0"/>
          </a:p>
          <a:p>
            <a:r>
              <a:rPr lang="en-US" dirty="0"/>
              <a:t>How does Fed balance-sheet expansion affect the size and demandable deposit base of the banking sector? </a:t>
            </a:r>
          </a:p>
          <a:p>
            <a:endParaRPr lang="en-US" dirty="0"/>
          </a:p>
          <a:p>
            <a:r>
              <a:rPr lang="en-US" dirty="0"/>
              <a:t>Do other demandable liabilities issued</a:t>
            </a:r>
            <a:r>
              <a:rPr lang="en-US" baseline="0" dirty="0"/>
              <a:t> by banks also grow because of the availability of reserves?</a:t>
            </a:r>
            <a:endParaRPr lang="en-US" dirty="0"/>
          </a:p>
          <a:p>
            <a:endParaRPr lang="en-US" dirty="0"/>
          </a:p>
          <a:p>
            <a:r>
              <a:rPr lang="en-US" dirty="0"/>
              <a:t>If banking sector liabilities grow, do they reverse via the same mechanism when the Fed shrinks its balance-sheet? </a:t>
            </a:r>
          </a:p>
        </p:txBody>
      </p:sp>
      <p:sp>
        <p:nvSpPr>
          <p:cNvPr id="4" name="Slide Number Placeholder 3"/>
          <p:cNvSpPr>
            <a:spLocks noGrp="1"/>
          </p:cNvSpPr>
          <p:nvPr>
            <p:ph type="sldNum" sz="quarter" idx="5"/>
          </p:nvPr>
        </p:nvSpPr>
        <p:spPr/>
        <p:txBody>
          <a:bodyPr/>
          <a:lstStyle/>
          <a:p>
            <a:fld id="{AB6488E8-BED6-4CB0-BFFC-44244929A899}" type="slidenum">
              <a:rPr lang="en-US" smtClean="0"/>
              <a:t>4</a:t>
            </a:fld>
            <a:endParaRPr lang="en-US"/>
          </a:p>
        </p:txBody>
      </p:sp>
    </p:spTree>
    <p:extLst>
      <p:ext uri="{BB962C8B-B14F-4D97-AF65-F5344CB8AC3E}">
        <p14:creationId xmlns:p14="http://schemas.microsoft.com/office/powerpoint/2010/main" val="3480710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33</a:t>
            </a:fld>
            <a:endParaRPr lang="en-US"/>
          </a:p>
        </p:txBody>
      </p:sp>
    </p:spTree>
    <p:extLst>
      <p:ext uri="{BB962C8B-B14F-4D97-AF65-F5344CB8AC3E}">
        <p14:creationId xmlns:p14="http://schemas.microsoft.com/office/powerpoint/2010/main" val="2244085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cost of repeating what is already known to this audience, let me – in the interest of setting a common stage – walk through the process via which a central bank such as the Fed expands its balance-sheet. </a:t>
            </a:r>
          </a:p>
          <a:p>
            <a:endParaRPr lang="en-US" dirty="0"/>
          </a:p>
          <a:p>
            <a:r>
              <a:rPr lang="en-US" dirty="0"/>
              <a:t>The Fed swaps assets such as Treasury securities or Agency-backed securities for reserves. Typically, the reserves sit on commercial bank balance-sheets.  The asset swap, however, may happen in two ways. </a:t>
            </a:r>
          </a:p>
          <a:p>
            <a:endParaRPr lang="en-US" dirty="0"/>
          </a:p>
          <a:p>
            <a:r>
              <a:rPr lang="en-US" dirty="0"/>
              <a:t>One, the asset swap can happen directly with banks as shown on slide 2. In this case, banks swap eligible securities for</a:t>
            </a:r>
            <a:r>
              <a:rPr lang="en-US" baseline="0" dirty="0"/>
              <a:t> central bank</a:t>
            </a:r>
            <a:r>
              <a:rPr lang="en-US" dirty="0"/>
              <a:t> reserves, and the process of Fed injecting reserves directly does not lead to a growth of bank deposits.</a:t>
            </a:r>
          </a:p>
          <a:p>
            <a:endParaRPr lang="en-US" dirty="0"/>
          </a:p>
          <a:p>
            <a:r>
              <a:rPr lang="en-US" dirty="0"/>
              <a:t>It does, however, typically lead to a shortening of the duration of bank assets, which may require it rebalancing liabilities, which we don’t explore here but will revisit later.</a:t>
            </a:r>
          </a:p>
        </p:txBody>
      </p:sp>
      <p:sp>
        <p:nvSpPr>
          <p:cNvPr id="4" name="Slide Number Placeholder 3"/>
          <p:cNvSpPr>
            <a:spLocks noGrp="1"/>
          </p:cNvSpPr>
          <p:nvPr>
            <p:ph type="sldNum" sz="quarter" idx="5"/>
          </p:nvPr>
        </p:nvSpPr>
        <p:spPr/>
        <p:txBody>
          <a:bodyPr/>
          <a:lstStyle/>
          <a:p>
            <a:fld id="{AB6488E8-BED6-4CB0-BFFC-44244929A899}" type="slidenum">
              <a:rPr lang="en-US" smtClean="0"/>
              <a:t>35</a:t>
            </a:fld>
            <a:endParaRPr lang="en-US"/>
          </a:p>
        </p:txBody>
      </p:sp>
    </p:spTree>
    <p:extLst>
      <p:ext uri="{BB962C8B-B14F-4D97-AF65-F5344CB8AC3E}">
        <p14:creationId xmlns:p14="http://schemas.microsoft.com/office/powerpoint/2010/main" val="83557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38</a:t>
            </a:fld>
            <a:endParaRPr lang="en-US"/>
          </a:p>
        </p:txBody>
      </p:sp>
    </p:spTree>
    <p:extLst>
      <p:ext uri="{BB962C8B-B14F-4D97-AF65-F5344CB8AC3E}">
        <p14:creationId xmlns:p14="http://schemas.microsoft.com/office/powerpoint/2010/main" val="1300474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39</a:t>
            </a:fld>
            <a:endParaRPr lang="en-US"/>
          </a:p>
        </p:txBody>
      </p:sp>
    </p:spTree>
    <p:extLst>
      <p:ext uri="{BB962C8B-B14F-4D97-AF65-F5344CB8AC3E}">
        <p14:creationId xmlns:p14="http://schemas.microsoft.com/office/powerpoint/2010/main" val="1053970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40</a:t>
            </a:fld>
            <a:endParaRPr lang="en-US"/>
          </a:p>
        </p:txBody>
      </p:sp>
    </p:spTree>
    <p:extLst>
      <p:ext uri="{BB962C8B-B14F-4D97-AF65-F5344CB8AC3E}">
        <p14:creationId xmlns:p14="http://schemas.microsoft.com/office/powerpoint/2010/main" val="1967171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41</a:t>
            </a:fld>
            <a:endParaRPr lang="en-US"/>
          </a:p>
        </p:txBody>
      </p:sp>
    </p:spTree>
    <p:extLst>
      <p:ext uri="{BB962C8B-B14F-4D97-AF65-F5344CB8AC3E}">
        <p14:creationId xmlns:p14="http://schemas.microsoft.com/office/powerpoint/2010/main" val="3099935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42</a:t>
            </a:fld>
            <a:endParaRPr lang="en-US"/>
          </a:p>
        </p:txBody>
      </p:sp>
    </p:spTree>
    <p:extLst>
      <p:ext uri="{BB962C8B-B14F-4D97-AF65-F5344CB8AC3E}">
        <p14:creationId xmlns:p14="http://schemas.microsoft.com/office/powerpoint/2010/main" val="1364395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43</a:t>
            </a:fld>
            <a:endParaRPr lang="en-US"/>
          </a:p>
        </p:txBody>
      </p:sp>
    </p:spTree>
    <p:extLst>
      <p:ext uri="{BB962C8B-B14F-4D97-AF65-F5344CB8AC3E}">
        <p14:creationId xmlns:p14="http://schemas.microsoft.com/office/powerpoint/2010/main" val="36231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45</a:t>
            </a:fld>
            <a:endParaRPr lang="en-US"/>
          </a:p>
        </p:txBody>
      </p:sp>
    </p:spTree>
    <p:extLst>
      <p:ext uri="{BB962C8B-B14F-4D97-AF65-F5344CB8AC3E}">
        <p14:creationId xmlns:p14="http://schemas.microsoft.com/office/powerpoint/2010/main" val="631030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46</a:t>
            </a:fld>
            <a:endParaRPr lang="en-US"/>
          </a:p>
        </p:txBody>
      </p:sp>
    </p:spTree>
    <p:extLst>
      <p:ext uri="{BB962C8B-B14F-4D97-AF65-F5344CB8AC3E}">
        <p14:creationId xmlns:p14="http://schemas.microsoft.com/office/powerpoint/2010/main" val="184203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cost of repeating what is already known to this audience, let me – in the interest of setting a common stage – walk through the process via which a central bank such as the Fed expands its balance-sheet. </a:t>
            </a:r>
          </a:p>
          <a:p>
            <a:endParaRPr lang="en-US" dirty="0"/>
          </a:p>
          <a:p>
            <a:r>
              <a:rPr lang="en-US" dirty="0"/>
              <a:t>The Fed swaps assets such as Treasury securities or Agency-backed securities for reserves. Typically, the reserves sit on commercial bank balance-sheets.  The asset swap, however, may happen in two ways. </a:t>
            </a:r>
          </a:p>
          <a:p>
            <a:endParaRPr lang="en-US" dirty="0"/>
          </a:p>
          <a:p>
            <a:r>
              <a:rPr lang="en-US" dirty="0"/>
              <a:t>One, the asset swap can happen directly with banks as shown on slide 2. In this case, banks swap eligible securities for</a:t>
            </a:r>
            <a:r>
              <a:rPr lang="en-US" baseline="0" dirty="0"/>
              <a:t> central bank</a:t>
            </a:r>
            <a:r>
              <a:rPr lang="en-US" dirty="0"/>
              <a:t> reserves, and the process of Fed injecting reserves directly does not lead to a growth of bank deposits.</a:t>
            </a:r>
          </a:p>
          <a:p>
            <a:endParaRPr lang="en-US" dirty="0"/>
          </a:p>
          <a:p>
            <a:r>
              <a:rPr lang="en-US" dirty="0"/>
              <a:t>It does, however, typically lead to a shortening of the duration of bank assets, which may require it rebalancing liabilities, which we don’t explore here but will revisit later.</a:t>
            </a:r>
          </a:p>
        </p:txBody>
      </p:sp>
      <p:sp>
        <p:nvSpPr>
          <p:cNvPr id="4" name="Slide Number Placeholder 3"/>
          <p:cNvSpPr>
            <a:spLocks noGrp="1"/>
          </p:cNvSpPr>
          <p:nvPr>
            <p:ph type="sldNum" sz="quarter" idx="5"/>
          </p:nvPr>
        </p:nvSpPr>
        <p:spPr/>
        <p:txBody>
          <a:bodyPr/>
          <a:lstStyle/>
          <a:p>
            <a:fld id="{AB6488E8-BED6-4CB0-BFFC-44244929A899}" type="slidenum">
              <a:rPr lang="en-US" smtClean="0"/>
              <a:t>5</a:t>
            </a:fld>
            <a:endParaRPr lang="en-US"/>
          </a:p>
        </p:txBody>
      </p:sp>
    </p:spTree>
    <p:extLst>
      <p:ext uri="{BB962C8B-B14F-4D97-AF65-F5344CB8AC3E}">
        <p14:creationId xmlns:p14="http://schemas.microsoft.com/office/powerpoint/2010/main" val="2637199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6488E8-BED6-4CB0-BFFC-44244929A899}" type="slidenum">
              <a:rPr lang="en-US" smtClean="0"/>
              <a:t>47</a:t>
            </a:fld>
            <a:endParaRPr lang="en-US"/>
          </a:p>
        </p:txBody>
      </p:sp>
    </p:spTree>
    <p:extLst>
      <p:ext uri="{BB962C8B-B14F-4D97-AF65-F5344CB8AC3E}">
        <p14:creationId xmlns:p14="http://schemas.microsoft.com/office/powerpoint/2010/main" val="179171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6</a:t>
            </a:fld>
            <a:endParaRPr lang="en-US"/>
          </a:p>
        </p:txBody>
      </p:sp>
    </p:spTree>
    <p:extLst>
      <p:ext uri="{BB962C8B-B14F-4D97-AF65-F5344CB8AC3E}">
        <p14:creationId xmlns:p14="http://schemas.microsoft.com/office/powerpoint/2010/main" val="148209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7</a:t>
            </a:fld>
            <a:endParaRPr lang="en-US"/>
          </a:p>
        </p:txBody>
      </p:sp>
    </p:spTree>
    <p:extLst>
      <p:ext uri="{BB962C8B-B14F-4D97-AF65-F5344CB8AC3E}">
        <p14:creationId xmlns:p14="http://schemas.microsoft.com/office/powerpoint/2010/main" val="215179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8</a:t>
            </a:fld>
            <a:endParaRPr lang="en-US"/>
          </a:p>
        </p:txBody>
      </p:sp>
    </p:spTree>
    <p:extLst>
      <p:ext uri="{BB962C8B-B14F-4D97-AF65-F5344CB8AC3E}">
        <p14:creationId xmlns:p14="http://schemas.microsoft.com/office/powerpoint/2010/main" val="94744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488E8-BED6-4CB0-BFFC-44244929A899}" type="slidenum">
              <a:rPr lang="en-US" smtClean="0"/>
              <a:t>9</a:t>
            </a:fld>
            <a:endParaRPr lang="en-US"/>
          </a:p>
        </p:txBody>
      </p:sp>
    </p:spTree>
    <p:extLst>
      <p:ext uri="{BB962C8B-B14F-4D97-AF65-F5344CB8AC3E}">
        <p14:creationId xmlns:p14="http://schemas.microsoft.com/office/powerpoint/2010/main" val="212985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solidFill>
                  <a:srgbClr val="FF0000"/>
                </a:solidFill>
              </a:rPr>
              <a:t>The blue line is reserves to GDP (on the left axis), the red line is outstanding bank credit lines to GDP (also on the left axis) and green line is bank deposits to GDP (on the right axis, as it tends to be far greater). Data are </a:t>
            </a:r>
            <a:r>
              <a:rPr lang="en-US" sz="1200" kern="1200" dirty="0">
                <a:solidFill>
                  <a:schemeClr val="tx1"/>
                </a:solidFill>
                <a:effectLst/>
                <a:latin typeface="+mn-lt"/>
                <a:ea typeface="+mn-ea"/>
                <a:cs typeface="+mn-cs"/>
              </a:rPr>
              <a:t>from the Federal Reserve’s Flow of Funds for the 2008 to 2021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vertical lines correspond to the beginning of the different Federal Reserve Quantitative Easing (QE) / Quantitative Tightening (QT) programs:  (1) Nov 2008 (QE I), (2) Nov 2010 (QE II), (3) Nov 2012 (QE III), (4) Oct 2014 (QE halted without actively reducing balance sheet size), (5) October 2017 (Quantitative Tightening or active balance sheet reduction), and (6) Sept 2019 (Repo-market “spike” and liquidity infusion, followed by Pandemic-induced QE starting March 2020, which for simplicity we collectively refer to as “Pandemic QE”).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Key patterns that emerge are as follows: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Central bank reserves expanded from the start of QE I in November 2008 to the end of QE III in Sep 2014 from less than 5% of GDP to more than 15% of GDP. There is some stabilization, even decline, in reserves when each phase of QE ended and before the next phase began.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bank deposits grew from about 50% to 60% of GDP, again with some stabilization when each phase of QE ended and before the next one began.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increase in credit lines was less pronounced at first, they too increased from November 2010 (the start of the QE II) from about 12% to over 15% of GDP by Sep 2014.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Importantly, while reserves dropped by more than half after QE was halted in Oct 2014 and </a:t>
            </a:r>
          </a:p>
          <a:p>
            <a:r>
              <a:rPr lang="en-US" sz="1200" kern="1200" dirty="0">
                <a:solidFill>
                  <a:schemeClr val="tx1"/>
                </a:solidFill>
                <a:effectLst/>
                <a:latin typeface="+mn-lt"/>
                <a:ea typeface="+mn-ea"/>
                <a:cs typeface="+mn-cs"/>
              </a:rPr>
              <a:t>during the first QT period until September 2019, both credit lines, as well as deposits, remained remarkably flat. This highlights the pattern that neither of these claims on bank liquidity reversed their QE I-III increase when the central bank balance sheet shrank.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when reserves increased from about 7% to more than 17% of GDP during the pandemic QE period, bank deposits jumped again from 60% to almost 80% of GDP and credit lines also increased to about 17% of GDP.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other words, this descriptive evidence already highlights the asymmetric effect of an expansion vis-à-vis shrinkage of the central bank balance sheet on commercial bank demandable claims. Notably, the p</a:t>
            </a:r>
            <a:r>
              <a:rPr lang="en-US" dirty="0"/>
              <a:t>andemic QE has caused banking sector liabilities to rise again… past suggests no guarantee that these liabilities will shrink when Fed begins to shrink its balance-sheet.</a:t>
            </a:r>
          </a:p>
          <a:p>
            <a:endParaRPr lang="en-US" b="1" baseline="0" dirty="0">
              <a:solidFill>
                <a:srgbClr val="FF0000"/>
              </a:solidFill>
            </a:endParaRPr>
          </a:p>
          <a:p>
            <a:r>
              <a:rPr lang="en-US" b="1" baseline="0" dirty="0">
                <a:solidFill>
                  <a:srgbClr val="FF0000"/>
                </a:solidFill>
              </a:rPr>
              <a:t>Now turn to slide 1.2 to see this point more sharply.</a:t>
            </a:r>
            <a:endParaRPr lang="en-US" b="1" dirty="0">
              <a:solidFill>
                <a:srgbClr val="FF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AB6488E8-BED6-4CB0-BFFC-44244929A899}" type="slidenum">
              <a:rPr lang="en-US" smtClean="0"/>
              <a:t>10</a:t>
            </a:fld>
            <a:endParaRPr lang="en-US"/>
          </a:p>
        </p:txBody>
      </p:sp>
    </p:spTree>
    <p:extLst>
      <p:ext uri="{BB962C8B-B14F-4D97-AF65-F5344CB8AC3E}">
        <p14:creationId xmlns:p14="http://schemas.microsoft.com/office/powerpoint/2010/main" val="279423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2C14B-BE54-427F-BD9F-605417BEA6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98BFA-9F79-4CEC-AC0A-63436BE47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CFEF9B-514C-4927-A091-8696BFA10AFB}"/>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5" name="Footer Placeholder 4">
            <a:extLst>
              <a:ext uri="{FF2B5EF4-FFF2-40B4-BE49-F238E27FC236}">
                <a16:creationId xmlns:a16="http://schemas.microsoft.com/office/drawing/2014/main" id="{3D90A984-D7A0-41DC-9F24-A68B8DD37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F1C18-0C38-46F4-8EF5-7635A360D29F}"/>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136778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6FA4-94CD-4EBA-8163-1FAE1DDE0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21DC46-DA7F-4184-8843-965EB6E0AA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07A42-438D-4743-9E15-1A7A12D69252}"/>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5" name="Footer Placeholder 4">
            <a:extLst>
              <a:ext uri="{FF2B5EF4-FFF2-40B4-BE49-F238E27FC236}">
                <a16:creationId xmlns:a16="http://schemas.microsoft.com/office/drawing/2014/main" id="{9BBFD9B8-0510-4520-81E2-0BB06989F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FAC6A-80B4-4E91-9105-90B5C887C406}"/>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290240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F72512-157A-43C0-A286-B78300746C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46EDBC-9844-41FF-BAD3-A4B74DA309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77B1E-F4BD-4194-AC3E-56688A4F9D6B}"/>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5" name="Footer Placeholder 4">
            <a:extLst>
              <a:ext uri="{FF2B5EF4-FFF2-40B4-BE49-F238E27FC236}">
                <a16:creationId xmlns:a16="http://schemas.microsoft.com/office/drawing/2014/main" id="{DF3788DA-36FD-4617-AB9C-5E3490E16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882A9F-C15A-4B73-B0BE-7828AF4C7A1A}"/>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414808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CEE4-A582-49E9-8ECF-43884EBD0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A121F-AAA0-4C6E-BE47-05B7F2559F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4A2C8-0E8D-4C21-9F7B-F014F73E0BD4}"/>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5" name="Footer Placeholder 4">
            <a:extLst>
              <a:ext uri="{FF2B5EF4-FFF2-40B4-BE49-F238E27FC236}">
                <a16:creationId xmlns:a16="http://schemas.microsoft.com/office/drawing/2014/main" id="{F196FA04-9DA7-4051-9642-D6FFF9F3A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A5C8E5-F2DB-4184-913C-98B79ECCEA03}"/>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137890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AEED-2ADE-4A23-815E-C8B312F5BF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FA7548-7139-4F00-965E-DF6EBE7A6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879E34-C282-459B-9B23-4AE1B945482E}"/>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5" name="Footer Placeholder 4">
            <a:extLst>
              <a:ext uri="{FF2B5EF4-FFF2-40B4-BE49-F238E27FC236}">
                <a16:creationId xmlns:a16="http://schemas.microsoft.com/office/drawing/2014/main" id="{2790202C-F54F-41C7-8768-BE5AD7FD3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AE93A-5F5C-4272-ADFF-15DE3B4BEDD6}"/>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283568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2D8B-A77A-400A-A1C3-22C8A02E5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B1305-5401-454A-B76E-17F9727462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89480-0E58-4346-9913-354397215B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877030-B187-4E7C-9DF6-638E9D303D4C}"/>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6" name="Footer Placeholder 5">
            <a:extLst>
              <a:ext uri="{FF2B5EF4-FFF2-40B4-BE49-F238E27FC236}">
                <a16:creationId xmlns:a16="http://schemas.microsoft.com/office/drawing/2014/main" id="{3CBD7358-C90E-4234-B0E6-059DAD613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07E3A-9A08-497A-9B5E-DBCFAD082B7F}"/>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172091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1028-8E27-4E9C-886E-4D4EC545D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28D4D-7AB8-4CF4-97DC-413FA9E51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965A09-5285-47C4-B14C-289BACE87C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1233F-25BD-44AA-9731-3AAA52FF8A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9D5968-3F77-4E33-85F6-8AA89A6C84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14745D-D0B1-4183-BAEE-178C6403EED1}"/>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8" name="Footer Placeholder 7">
            <a:extLst>
              <a:ext uri="{FF2B5EF4-FFF2-40B4-BE49-F238E27FC236}">
                <a16:creationId xmlns:a16="http://schemas.microsoft.com/office/drawing/2014/main" id="{50FAB8F1-87E7-4B6A-A59E-25A118C51F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C9FB08-3595-47D9-B0FC-EB17BCFA2E04}"/>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24040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8D330-BC29-4CE8-939F-B4FE80691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3AC55-D863-42F8-934B-BC55C440E283}"/>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4" name="Footer Placeholder 3">
            <a:extLst>
              <a:ext uri="{FF2B5EF4-FFF2-40B4-BE49-F238E27FC236}">
                <a16:creationId xmlns:a16="http://schemas.microsoft.com/office/drawing/2014/main" id="{2AE06828-ED84-4923-975B-E737E33DE9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A64C41-E15E-4A36-8809-DE06F6025941}"/>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335301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C52424-E225-40A1-BD9B-607D0BC25FCB}"/>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3" name="Footer Placeholder 2">
            <a:extLst>
              <a:ext uri="{FF2B5EF4-FFF2-40B4-BE49-F238E27FC236}">
                <a16:creationId xmlns:a16="http://schemas.microsoft.com/office/drawing/2014/main" id="{81E42E90-BEF1-4AAF-B724-3A1E3C7F21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CD4713-D6A3-4AB8-8640-F9CC7DE6B813}"/>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116038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F4060-469C-4C26-BD97-2938E4385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24650F-D15F-4427-A8E5-86B6E1EBC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C7911-7BFA-44DE-BE7F-61D3E64F8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C884BA-54A8-440B-8D4B-9AA5F3C12357}"/>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6" name="Footer Placeholder 5">
            <a:extLst>
              <a:ext uri="{FF2B5EF4-FFF2-40B4-BE49-F238E27FC236}">
                <a16:creationId xmlns:a16="http://schemas.microsoft.com/office/drawing/2014/main" id="{1258F16C-B17E-45AF-8C3E-41DAC89F3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217853-40B1-4AF5-8312-BF1820433758}"/>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2199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68DA7-0161-4944-A7BB-9979D1D71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F9110C-35E9-4FC2-BF31-25191F87B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DDC2B9-4035-41F3-A572-719DAD2C5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ABAC5A-F3A0-47F8-925E-77E3F2B86CB8}"/>
              </a:ext>
            </a:extLst>
          </p:cNvPr>
          <p:cNvSpPr>
            <a:spLocks noGrp="1"/>
          </p:cNvSpPr>
          <p:nvPr>
            <p:ph type="dt" sz="half" idx="10"/>
          </p:nvPr>
        </p:nvSpPr>
        <p:spPr/>
        <p:txBody>
          <a:bodyPr/>
          <a:lstStyle/>
          <a:p>
            <a:fld id="{3181C265-F200-4BCA-B0D4-3D2FC44F19AA}" type="datetimeFigureOut">
              <a:rPr lang="en-US" smtClean="0"/>
              <a:t>10/12/2023</a:t>
            </a:fld>
            <a:endParaRPr lang="en-US"/>
          </a:p>
        </p:txBody>
      </p:sp>
      <p:sp>
        <p:nvSpPr>
          <p:cNvPr id="6" name="Footer Placeholder 5">
            <a:extLst>
              <a:ext uri="{FF2B5EF4-FFF2-40B4-BE49-F238E27FC236}">
                <a16:creationId xmlns:a16="http://schemas.microsoft.com/office/drawing/2014/main" id="{90917ECD-57A6-4E21-B309-7F4CE54DF2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FFD3E-1B73-40AB-9705-DF846F3DD74D}"/>
              </a:ext>
            </a:extLst>
          </p:cNvPr>
          <p:cNvSpPr>
            <a:spLocks noGrp="1"/>
          </p:cNvSpPr>
          <p:nvPr>
            <p:ph type="sldNum" sz="quarter" idx="12"/>
          </p:nvPr>
        </p:nvSpPr>
        <p:spPr/>
        <p:txBody>
          <a:bodyPr/>
          <a:lstStyle/>
          <a:p>
            <a:fld id="{FD6F15B9-1230-4FC4-85A1-32C59A148A16}" type="slidenum">
              <a:rPr lang="en-US" smtClean="0"/>
              <a:t>‹#›</a:t>
            </a:fld>
            <a:endParaRPr lang="en-US"/>
          </a:p>
        </p:txBody>
      </p:sp>
    </p:spTree>
    <p:extLst>
      <p:ext uri="{BB962C8B-B14F-4D97-AF65-F5344CB8AC3E}">
        <p14:creationId xmlns:p14="http://schemas.microsoft.com/office/powerpoint/2010/main" val="36659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7C27C7-F6D6-4742-8E17-A6B1DC65C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9387B7-D91A-43B1-B1A0-6AF36E2B02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E8755-CC28-4C44-A36B-FAB104CF5C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1C265-F200-4BCA-B0D4-3D2FC44F19AA}" type="datetimeFigureOut">
              <a:rPr lang="en-US" smtClean="0"/>
              <a:t>10/12/2023</a:t>
            </a:fld>
            <a:endParaRPr lang="en-US"/>
          </a:p>
        </p:txBody>
      </p:sp>
      <p:sp>
        <p:nvSpPr>
          <p:cNvPr id="5" name="Footer Placeholder 4">
            <a:extLst>
              <a:ext uri="{FF2B5EF4-FFF2-40B4-BE49-F238E27FC236}">
                <a16:creationId xmlns:a16="http://schemas.microsoft.com/office/drawing/2014/main" id="{436EC71E-5243-4FCB-B4A0-19853A497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46747-D6E8-4C29-8467-6CD6F7E5E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F15B9-1230-4FC4-85A1-32C59A148A16}" type="slidenum">
              <a:rPr lang="en-US" smtClean="0"/>
              <a:t>‹#›</a:t>
            </a:fld>
            <a:endParaRPr lang="en-US"/>
          </a:p>
        </p:txBody>
      </p:sp>
    </p:spTree>
    <p:extLst>
      <p:ext uri="{BB962C8B-B14F-4D97-AF65-F5344CB8AC3E}">
        <p14:creationId xmlns:p14="http://schemas.microsoft.com/office/powerpoint/2010/main" val="319382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7.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0.wmf"/><Relationship Id="rId3" Type="http://schemas.openxmlformats.org/officeDocument/2006/relationships/notesSlide" Target="../notesSlides/notesSlide20.xml"/><Relationship Id="rId7" Type="http://schemas.openxmlformats.org/officeDocument/2006/relationships/image" Target="../media/image13.wmf"/><Relationship Id="rId12"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21.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4.wmf"/><Relationship Id="rId1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image" Target="../media/image24.emf"/><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22.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emf"/><Relationship Id="rId5" Type="http://schemas.openxmlformats.org/officeDocument/2006/relationships/oleObject" Target="../embeddings/oleObject23.bin"/><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3.wmf"/><Relationship Id="rId3" Type="http://schemas.openxmlformats.org/officeDocument/2006/relationships/notesSlide" Target="../notesSlides/notesSlide23.xml"/><Relationship Id="rId7" Type="http://schemas.openxmlformats.org/officeDocument/2006/relationships/image" Target="../media/image30.emf"/><Relationship Id="rId12"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5.bin"/><Relationship Id="rId11" Type="http://schemas.openxmlformats.org/officeDocument/2006/relationships/image" Target="../media/image32.wmf"/><Relationship Id="rId5" Type="http://schemas.openxmlformats.org/officeDocument/2006/relationships/image" Target="../media/image29.emf"/><Relationship Id="rId15" Type="http://schemas.openxmlformats.org/officeDocument/2006/relationships/image" Target="../media/image34.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1.wmf"/><Relationship Id="rId1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31.bin"/><Relationship Id="rId10" Type="http://schemas.openxmlformats.org/officeDocument/2006/relationships/image" Target="../media/image38.wmf"/><Relationship Id="rId4" Type="http://schemas.openxmlformats.org/officeDocument/2006/relationships/image" Target="../media/image35.emf"/><Relationship Id="rId9"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3.emf"/><Relationship Id="rId3" Type="http://schemas.openxmlformats.org/officeDocument/2006/relationships/notesSlide" Target="../notesSlides/notesSlide24.xml"/><Relationship Id="rId7" Type="http://schemas.openxmlformats.org/officeDocument/2006/relationships/image" Target="../media/image40.wmf"/><Relationship Id="rId12"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5.bin"/><Relationship Id="rId11" Type="http://schemas.openxmlformats.org/officeDocument/2006/relationships/image" Target="../media/image42.emf"/><Relationship Id="rId5" Type="http://schemas.openxmlformats.org/officeDocument/2006/relationships/image" Target="../media/image39.emf"/><Relationship Id="rId15" Type="http://schemas.openxmlformats.org/officeDocument/2006/relationships/image" Target="../media/image44.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1.emf"/><Relationship Id="rId14" Type="http://schemas.openxmlformats.org/officeDocument/2006/relationships/oleObject" Target="../embeddings/oleObject39.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6.wmf"/><Relationship Id="rId5" Type="http://schemas.openxmlformats.org/officeDocument/2006/relationships/oleObject" Target="../embeddings/oleObject41.bin"/><Relationship Id="rId4" Type="http://schemas.openxmlformats.org/officeDocument/2006/relationships/image" Target="../media/image4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26.xml"/><Relationship Id="rId7"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3.bin"/><Relationship Id="rId5" Type="http://schemas.openxmlformats.org/officeDocument/2006/relationships/image" Target="../media/image47.emf"/><Relationship Id="rId4" Type="http://schemas.openxmlformats.org/officeDocument/2006/relationships/oleObject" Target="../embeddings/oleObject42.bin"/><Relationship Id="rId9" Type="http://schemas.openxmlformats.org/officeDocument/2006/relationships/image" Target="../media/image4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4.emf"/><Relationship Id="rId3" Type="http://schemas.openxmlformats.org/officeDocument/2006/relationships/notesSlide" Target="../notesSlides/notesSlide27.xml"/><Relationship Id="rId7" Type="http://schemas.openxmlformats.org/officeDocument/2006/relationships/image" Target="../media/image51.emf"/><Relationship Id="rId12" Type="http://schemas.openxmlformats.org/officeDocument/2006/relationships/oleObject" Target="../embeddings/oleObject49.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53.emf"/><Relationship Id="rId5" Type="http://schemas.openxmlformats.org/officeDocument/2006/relationships/image" Target="../media/image50.wmf"/><Relationship Id="rId15" Type="http://schemas.openxmlformats.org/officeDocument/2006/relationships/image" Target="../media/image55.e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52.wmf"/><Relationship Id="rId14" Type="http://schemas.openxmlformats.org/officeDocument/2006/relationships/oleObject" Target="../embeddings/oleObject50.bin"/></Relationships>
</file>

<file path=ppt/slides/_rels/slide31.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notesSlide" Target="../notesSlides/notesSlide28.xml"/><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6.emf"/><Relationship Id="rId5" Type="http://schemas.openxmlformats.org/officeDocument/2006/relationships/oleObject" Target="../embeddings/oleObject51.bin"/><Relationship Id="rId4" Type="http://schemas.openxmlformats.org/officeDocument/2006/relationships/image" Target="../media/image58.jpg"/></Relationships>
</file>

<file path=ppt/slides/_rels/slide32.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notesSlide" Target="../notesSlides/notesSlide29.xml"/><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59.wmf"/><Relationship Id="rId5" Type="http://schemas.openxmlformats.org/officeDocument/2006/relationships/oleObject" Target="../embeddings/oleObject53.bin"/><Relationship Id="rId4" Type="http://schemas.openxmlformats.org/officeDocument/2006/relationships/image" Target="../media/image60.jp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30.xml"/><Relationship Id="rId7"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56.bin"/><Relationship Id="rId5" Type="http://schemas.openxmlformats.org/officeDocument/2006/relationships/image" Target="../media/image61.emf"/><Relationship Id="rId4" Type="http://schemas.openxmlformats.org/officeDocument/2006/relationships/oleObject" Target="../embeddings/oleObject55.bin"/><Relationship Id="rId9" Type="http://schemas.openxmlformats.org/officeDocument/2006/relationships/image" Target="../media/image40.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3.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5.wmf"/><Relationship Id="rId5" Type="http://schemas.openxmlformats.org/officeDocument/2006/relationships/oleObject" Target="../embeddings/oleObject59.bin"/><Relationship Id="rId4" Type="http://schemas.openxmlformats.org/officeDocument/2006/relationships/image" Target="../media/image64.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notesSlide" Target="../notesSlides/notesSlide32.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62.bin"/><Relationship Id="rId5" Type="http://schemas.openxmlformats.org/officeDocument/2006/relationships/image" Target="../media/image67.wmf"/><Relationship Id="rId4" Type="http://schemas.openxmlformats.org/officeDocument/2006/relationships/oleObject" Target="../embeddings/oleObject61.bin"/><Relationship Id="rId9" Type="http://schemas.openxmlformats.org/officeDocument/2006/relationships/image" Target="../media/image69.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65.bin"/><Relationship Id="rId5" Type="http://schemas.openxmlformats.org/officeDocument/2006/relationships/image" Target="../media/image72.emf"/><Relationship Id="rId4" Type="http://schemas.openxmlformats.org/officeDocument/2006/relationships/oleObject" Target="../embeddings/oleObject64.bin"/></Relationships>
</file>

<file path=ppt/slides/_rels/slide4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75.emf"/></Relationships>
</file>

<file path=ppt/slides/_rels/slide4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7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BE527-B4A5-42F4-AF41-3BD1C02B4D6F}"/>
              </a:ext>
            </a:extLst>
          </p:cNvPr>
          <p:cNvSpPr>
            <a:spLocks noGrp="1"/>
          </p:cNvSpPr>
          <p:nvPr>
            <p:ph type="ctrTitle"/>
          </p:nvPr>
        </p:nvSpPr>
        <p:spPr/>
        <p:txBody>
          <a:bodyPr>
            <a:normAutofit fontScale="90000"/>
          </a:bodyPr>
          <a:lstStyle/>
          <a:p>
            <a:r>
              <a:rPr lang="en-US" dirty="0"/>
              <a:t>Liquidity, liquidity everywhere, not a drop to use</a:t>
            </a:r>
          </a:p>
        </p:txBody>
      </p:sp>
      <p:sp>
        <p:nvSpPr>
          <p:cNvPr id="3" name="Subtitle 2">
            <a:extLst>
              <a:ext uri="{FF2B5EF4-FFF2-40B4-BE49-F238E27FC236}">
                <a16:creationId xmlns:a16="http://schemas.microsoft.com/office/drawing/2014/main" id="{5B0E0E41-08C5-4618-8C17-8CA74074A9B0}"/>
              </a:ext>
            </a:extLst>
          </p:cNvPr>
          <p:cNvSpPr>
            <a:spLocks noGrp="1"/>
          </p:cNvSpPr>
          <p:nvPr>
            <p:ph type="subTitle" idx="1"/>
          </p:nvPr>
        </p:nvSpPr>
        <p:spPr>
          <a:xfrm>
            <a:off x="1524000" y="3602037"/>
            <a:ext cx="9144000" cy="2068185"/>
          </a:xfrm>
        </p:spPr>
        <p:txBody>
          <a:bodyPr>
            <a:normAutofit fontScale="92500" lnSpcReduction="10000"/>
          </a:bodyPr>
          <a:lstStyle/>
          <a:p>
            <a:r>
              <a:rPr lang="en-US" dirty="0"/>
              <a:t>Why flooding banks with central bank reserves may not expand liquidity</a:t>
            </a:r>
          </a:p>
          <a:p>
            <a:endParaRPr lang="en-US" dirty="0"/>
          </a:p>
          <a:p>
            <a:pPr marL="342900" indent="-342900">
              <a:buFontTx/>
              <a:buChar char="-"/>
            </a:pPr>
            <a:r>
              <a:rPr lang="en-US" dirty="0"/>
              <a:t>Viral V Acharya (NYU Stern) and Raghuram G </a:t>
            </a:r>
            <a:r>
              <a:rPr lang="en-US" dirty="0" err="1"/>
              <a:t>Rajan</a:t>
            </a:r>
            <a:r>
              <a:rPr lang="en-US" dirty="0"/>
              <a:t> (Chicago Booth)</a:t>
            </a:r>
          </a:p>
          <a:p>
            <a:endParaRPr lang="en-US" dirty="0"/>
          </a:p>
          <a:p>
            <a:r>
              <a:rPr lang="en-US" dirty="0"/>
              <a:t>May 2023</a:t>
            </a:r>
          </a:p>
        </p:txBody>
      </p:sp>
    </p:spTree>
    <p:extLst>
      <p:ext uri="{BB962C8B-B14F-4D97-AF65-F5344CB8AC3E}">
        <p14:creationId xmlns:p14="http://schemas.microsoft.com/office/powerpoint/2010/main" val="268784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09"/>
            <a:ext cx="10515600" cy="1325563"/>
          </a:xfrm>
        </p:spPr>
        <p:txBody>
          <a:bodyPr/>
          <a:lstStyle/>
          <a:p>
            <a:pPr algn="ctr"/>
            <a:r>
              <a:rPr lang="en-US" dirty="0"/>
              <a:t>    Reserves and Claims (% of GDP)</a:t>
            </a:r>
          </a:p>
        </p:txBody>
      </p:sp>
      <p:pic>
        <p:nvPicPr>
          <p:cNvPr id="4" name="Grafik 20"/>
          <p:cNvPicPr>
            <a:picLocks noGrp="1"/>
          </p:cNvPicPr>
          <p:nvPr>
            <p:ph idx="1"/>
          </p:nvPr>
        </p:nvPicPr>
        <p:blipFill>
          <a:blip r:embed="rId3">
            <a:extLst>
              <a:ext uri="{28A0092B-C50C-407E-A947-70E740481C1C}">
                <a14:useLocalDpi xmlns:a14="http://schemas.microsoft.com/office/drawing/2010/main" val="0"/>
              </a:ext>
            </a:extLst>
          </a:blip>
          <a:srcRect/>
          <a:stretch/>
        </p:blipFill>
        <p:spPr>
          <a:xfrm>
            <a:off x="845206" y="1088702"/>
            <a:ext cx="10947400" cy="5486400"/>
          </a:xfrm>
          <a:prstGeom prst="rect">
            <a:avLst/>
          </a:prstGeom>
        </p:spPr>
      </p:pic>
      <p:sp>
        <p:nvSpPr>
          <p:cNvPr id="3" name="TextBox 2">
            <a:extLst>
              <a:ext uri="{FF2B5EF4-FFF2-40B4-BE49-F238E27FC236}">
                <a16:creationId xmlns:a16="http://schemas.microsoft.com/office/drawing/2014/main" id="{EEA07255-0B2C-45FF-BF69-520EF6ABE0F9}"/>
              </a:ext>
            </a:extLst>
          </p:cNvPr>
          <p:cNvSpPr txBox="1"/>
          <p:nvPr/>
        </p:nvSpPr>
        <p:spPr>
          <a:xfrm>
            <a:off x="2293578" y="1192256"/>
            <a:ext cx="604653" cy="400110"/>
          </a:xfrm>
          <a:prstGeom prst="rect">
            <a:avLst/>
          </a:prstGeom>
          <a:noFill/>
        </p:spPr>
        <p:txBody>
          <a:bodyPr wrap="none" rtlCol="0">
            <a:spAutoFit/>
          </a:bodyPr>
          <a:lstStyle/>
          <a:p>
            <a:r>
              <a:rPr lang="en-US" sz="2000" dirty="0">
                <a:solidFill>
                  <a:srgbClr val="FF0000"/>
                </a:solidFill>
              </a:rPr>
              <a:t>QE I</a:t>
            </a:r>
          </a:p>
        </p:txBody>
      </p:sp>
      <p:sp>
        <p:nvSpPr>
          <p:cNvPr id="5" name="TextBox 4">
            <a:extLst>
              <a:ext uri="{FF2B5EF4-FFF2-40B4-BE49-F238E27FC236}">
                <a16:creationId xmlns:a16="http://schemas.microsoft.com/office/drawing/2014/main" id="{D7F009E3-72D7-45F0-B954-F7C766FADC81}"/>
              </a:ext>
            </a:extLst>
          </p:cNvPr>
          <p:cNvSpPr txBox="1"/>
          <p:nvPr/>
        </p:nvSpPr>
        <p:spPr>
          <a:xfrm>
            <a:off x="8548637" y="1192256"/>
            <a:ext cx="2062757" cy="338554"/>
          </a:xfrm>
          <a:prstGeom prst="rect">
            <a:avLst/>
          </a:prstGeom>
          <a:noFill/>
        </p:spPr>
        <p:txBody>
          <a:bodyPr wrap="square" rtlCol="0">
            <a:spAutoFit/>
          </a:bodyPr>
          <a:lstStyle/>
          <a:p>
            <a:r>
              <a:rPr lang="en-US" sz="1600" dirty="0">
                <a:solidFill>
                  <a:srgbClr val="FF0000"/>
                </a:solidFill>
              </a:rPr>
              <a:t>Pandemic QE</a:t>
            </a:r>
          </a:p>
        </p:txBody>
      </p:sp>
      <p:sp>
        <p:nvSpPr>
          <p:cNvPr id="6" name="TextBox 5">
            <a:extLst>
              <a:ext uri="{FF2B5EF4-FFF2-40B4-BE49-F238E27FC236}">
                <a16:creationId xmlns:a16="http://schemas.microsoft.com/office/drawing/2014/main" id="{8992ECE3-5027-405C-A889-22E4F319A7C7}"/>
              </a:ext>
            </a:extLst>
          </p:cNvPr>
          <p:cNvSpPr txBox="1"/>
          <p:nvPr/>
        </p:nvSpPr>
        <p:spPr>
          <a:xfrm>
            <a:off x="4548425" y="1184108"/>
            <a:ext cx="732893" cy="400110"/>
          </a:xfrm>
          <a:prstGeom prst="rect">
            <a:avLst/>
          </a:prstGeom>
          <a:noFill/>
        </p:spPr>
        <p:txBody>
          <a:bodyPr wrap="none" rtlCol="0">
            <a:spAutoFit/>
          </a:bodyPr>
          <a:lstStyle/>
          <a:p>
            <a:r>
              <a:rPr lang="en-US" sz="2000" dirty="0">
                <a:solidFill>
                  <a:srgbClr val="FF0000"/>
                </a:solidFill>
              </a:rPr>
              <a:t>QE III</a:t>
            </a:r>
          </a:p>
        </p:txBody>
      </p:sp>
      <p:sp>
        <p:nvSpPr>
          <p:cNvPr id="7" name="TextBox 6">
            <a:extLst>
              <a:ext uri="{FF2B5EF4-FFF2-40B4-BE49-F238E27FC236}">
                <a16:creationId xmlns:a16="http://schemas.microsoft.com/office/drawing/2014/main" id="{8770ECA2-862B-40F8-98F2-E8FE1603F399}"/>
              </a:ext>
            </a:extLst>
          </p:cNvPr>
          <p:cNvSpPr txBox="1"/>
          <p:nvPr/>
        </p:nvSpPr>
        <p:spPr>
          <a:xfrm>
            <a:off x="5780137" y="1161478"/>
            <a:ext cx="1077539" cy="461665"/>
          </a:xfrm>
          <a:prstGeom prst="rect">
            <a:avLst/>
          </a:prstGeom>
          <a:noFill/>
        </p:spPr>
        <p:txBody>
          <a:bodyPr wrap="none" rtlCol="0">
            <a:spAutoFit/>
          </a:bodyPr>
          <a:lstStyle/>
          <a:p>
            <a:r>
              <a:rPr lang="en-US" sz="2000" dirty="0">
                <a:solidFill>
                  <a:srgbClr val="FF0000"/>
                </a:solidFill>
              </a:rPr>
              <a:t>Post-QE</a:t>
            </a:r>
            <a:r>
              <a:rPr lang="en-US" sz="2400" dirty="0">
                <a:solidFill>
                  <a:srgbClr val="FF0000"/>
                </a:solidFill>
              </a:rPr>
              <a:t> </a:t>
            </a:r>
          </a:p>
        </p:txBody>
      </p:sp>
      <p:sp>
        <p:nvSpPr>
          <p:cNvPr id="8" name="TextBox 7">
            <a:extLst>
              <a:ext uri="{FF2B5EF4-FFF2-40B4-BE49-F238E27FC236}">
                <a16:creationId xmlns:a16="http://schemas.microsoft.com/office/drawing/2014/main" id="{41CB93D8-5F7F-41F2-A300-B2C24D9CF7FD}"/>
              </a:ext>
            </a:extLst>
          </p:cNvPr>
          <p:cNvSpPr txBox="1"/>
          <p:nvPr/>
        </p:nvSpPr>
        <p:spPr>
          <a:xfrm>
            <a:off x="7487169" y="1178058"/>
            <a:ext cx="598754" cy="400110"/>
          </a:xfrm>
          <a:prstGeom prst="rect">
            <a:avLst/>
          </a:prstGeom>
          <a:noFill/>
        </p:spPr>
        <p:txBody>
          <a:bodyPr wrap="none" rtlCol="0">
            <a:spAutoFit/>
          </a:bodyPr>
          <a:lstStyle/>
          <a:p>
            <a:r>
              <a:rPr lang="en-US" sz="2000" dirty="0">
                <a:solidFill>
                  <a:srgbClr val="FF0000"/>
                </a:solidFill>
              </a:rPr>
              <a:t>QT I</a:t>
            </a:r>
          </a:p>
        </p:txBody>
      </p:sp>
      <p:sp>
        <p:nvSpPr>
          <p:cNvPr id="9" name="TextBox 8">
            <a:extLst>
              <a:ext uri="{FF2B5EF4-FFF2-40B4-BE49-F238E27FC236}">
                <a16:creationId xmlns:a16="http://schemas.microsoft.com/office/drawing/2014/main" id="{52845A03-4986-4BE2-9A31-E191249A377D}"/>
              </a:ext>
            </a:extLst>
          </p:cNvPr>
          <p:cNvSpPr txBox="1"/>
          <p:nvPr/>
        </p:nvSpPr>
        <p:spPr>
          <a:xfrm>
            <a:off x="3518666" y="1178058"/>
            <a:ext cx="668773" cy="400110"/>
          </a:xfrm>
          <a:prstGeom prst="rect">
            <a:avLst/>
          </a:prstGeom>
          <a:noFill/>
        </p:spPr>
        <p:txBody>
          <a:bodyPr wrap="none" rtlCol="0">
            <a:spAutoFit/>
          </a:bodyPr>
          <a:lstStyle/>
          <a:p>
            <a:r>
              <a:rPr lang="en-US" sz="2000" dirty="0">
                <a:solidFill>
                  <a:srgbClr val="FF0000"/>
                </a:solidFill>
              </a:rPr>
              <a:t>QE II</a:t>
            </a:r>
          </a:p>
        </p:txBody>
      </p:sp>
      <p:sp>
        <p:nvSpPr>
          <p:cNvPr id="11" name="Slide Number Placeholder 10">
            <a:extLst>
              <a:ext uri="{FF2B5EF4-FFF2-40B4-BE49-F238E27FC236}">
                <a16:creationId xmlns:a16="http://schemas.microsoft.com/office/drawing/2014/main" id="{7EA3CA3E-2F7E-4910-95A8-42705C15A950}"/>
              </a:ext>
            </a:extLst>
          </p:cNvPr>
          <p:cNvSpPr>
            <a:spLocks noGrp="1"/>
          </p:cNvSpPr>
          <p:nvPr>
            <p:ph type="sldNum" sz="quarter" idx="12"/>
          </p:nvPr>
        </p:nvSpPr>
        <p:spPr/>
        <p:txBody>
          <a:bodyPr/>
          <a:lstStyle/>
          <a:p>
            <a:fld id="{FD6F15B9-1230-4FC4-85A1-32C59A148A16}" type="slidenum">
              <a:rPr lang="en-US" smtClean="0"/>
              <a:t>10</a:t>
            </a:fld>
            <a:endParaRPr lang="en-US"/>
          </a:p>
        </p:txBody>
      </p:sp>
      <p:sp>
        <p:nvSpPr>
          <p:cNvPr id="10" name="TextBox 9">
            <a:extLst>
              <a:ext uri="{FF2B5EF4-FFF2-40B4-BE49-F238E27FC236}">
                <a16:creationId xmlns:a16="http://schemas.microsoft.com/office/drawing/2014/main" id="{3077FE96-4C73-72B9-F0EE-CF71082B995C}"/>
              </a:ext>
            </a:extLst>
          </p:cNvPr>
          <p:cNvSpPr txBox="1"/>
          <p:nvPr/>
        </p:nvSpPr>
        <p:spPr>
          <a:xfrm>
            <a:off x="9898421" y="1211237"/>
            <a:ext cx="712973" cy="400110"/>
          </a:xfrm>
          <a:prstGeom prst="rect">
            <a:avLst/>
          </a:prstGeom>
          <a:noFill/>
        </p:spPr>
        <p:txBody>
          <a:bodyPr wrap="square" rtlCol="0">
            <a:spAutoFit/>
          </a:bodyPr>
          <a:lstStyle/>
          <a:p>
            <a:r>
              <a:rPr lang="en-US" sz="2000" dirty="0">
                <a:solidFill>
                  <a:srgbClr val="FF0000"/>
                </a:solidFill>
              </a:rPr>
              <a:t>QT II</a:t>
            </a:r>
          </a:p>
        </p:txBody>
      </p:sp>
    </p:spTree>
    <p:extLst>
      <p:ext uri="{BB962C8B-B14F-4D97-AF65-F5344CB8AC3E}">
        <p14:creationId xmlns:p14="http://schemas.microsoft.com/office/powerpoint/2010/main" val="112119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09"/>
            <a:ext cx="10515600" cy="1325563"/>
          </a:xfrm>
        </p:spPr>
        <p:txBody>
          <a:bodyPr/>
          <a:lstStyle/>
          <a:p>
            <a:pPr algn="ctr"/>
            <a:r>
              <a:rPr lang="en-US" dirty="0"/>
              <a:t>    Reserves and Claims (% of GDP)</a:t>
            </a:r>
          </a:p>
        </p:txBody>
      </p:sp>
      <p:pic>
        <p:nvPicPr>
          <p:cNvPr id="4" name="Grafik 20"/>
          <p:cNvPicPr>
            <a:picLocks noGrp="1"/>
          </p:cNvPicPr>
          <p:nvPr>
            <p:ph idx="1"/>
          </p:nvPr>
        </p:nvPicPr>
        <p:blipFill>
          <a:blip r:embed="rId3">
            <a:extLst>
              <a:ext uri="{28A0092B-C50C-407E-A947-70E740481C1C}">
                <a14:useLocalDpi xmlns:a14="http://schemas.microsoft.com/office/drawing/2010/main" val="0"/>
              </a:ext>
            </a:extLst>
          </a:blip>
          <a:srcRect/>
          <a:stretch/>
        </p:blipFill>
        <p:spPr>
          <a:xfrm>
            <a:off x="939186" y="1088702"/>
            <a:ext cx="10759440" cy="5486400"/>
          </a:xfrm>
          <a:prstGeom prst="rect">
            <a:avLst/>
          </a:prstGeom>
        </p:spPr>
      </p:pic>
      <p:sp>
        <p:nvSpPr>
          <p:cNvPr id="3" name="TextBox 2">
            <a:extLst>
              <a:ext uri="{FF2B5EF4-FFF2-40B4-BE49-F238E27FC236}">
                <a16:creationId xmlns:a16="http://schemas.microsoft.com/office/drawing/2014/main" id="{EEA07255-0B2C-45FF-BF69-520EF6ABE0F9}"/>
              </a:ext>
            </a:extLst>
          </p:cNvPr>
          <p:cNvSpPr txBox="1"/>
          <p:nvPr/>
        </p:nvSpPr>
        <p:spPr>
          <a:xfrm>
            <a:off x="2293578" y="1192256"/>
            <a:ext cx="604653" cy="400110"/>
          </a:xfrm>
          <a:prstGeom prst="rect">
            <a:avLst/>
          </a:prstGeom>
          <a:noFill/>
        </p:spPr>
        <p:txBody>
          <a:bodyPr wrap="none" rtlCol="0">
            <a:spAutoFit/>
          </a:bodyPr>
          <a:lstStyle/>
          <a:p>
            <a:r>
              <a:rPr lang="en-US" sz="2000" dirty="0">
                <a:solidFill>
                  <a:srgbClr val="FF0000"/>
                </a:solidFill>
              </a:rPr>
              <a:t>QE I</a:t>
            </a:r>
          </a:p>
        </p:txBody>
      </p:sp>
      <p:sp>
        <p:nvSpPr>
          <p:cNvPr id="5" name="TextBox 4">
            <a:extLst>
              <a:ext uri="{FF2B5EF4-FFF2-40B4-BE49-F238E27FC236}">
                <a16:creationId xmlns:a16="http://schemas.microsoft.com/office/drawing/2014/main" id="{D7F009E3-72D7-45F0-B954-F7C766FADC81}"/>
              </a:ext>
            </a:extLst>
          </p:cNvPr>
          <p:cNvSpPr txBox="1"/>
          <p:nvPr/>
        </p:nvSpPr>
        <p:spPr>
          <a:xfrm>
            <a:off x="8432078" y="1191006"/>
            <a:ext cx="2062757" cy="338554"/>
          </a:xfrm>
          <a:prstGeom prst="rect">
            <a:avLst/>
          </a:prstGeom>
          <a:noFill/>
        </p:spPr>
        <p:txBody>
          <a:bodyPr wrap="square" rtlCol="0">
            <a:spAutoFit/>
          </a:bodyPr>
          <a:lstStyle/>
          <a:p>
            <a:r>
              <a:rPr lang="en-US" sz="1600" dirty="0">
                <a:solidFill>
                  <a:srgbClr val="FF0000"/>
                </a:solidFill>
              </a:rPr>
              <a:t>Pandemic QE</a:t>
            </a:r>
          </a:p>
        </p:txBody>
      </p:sp>
      <p:sp>
        <p:nvSpPr>
          <p:cNvPr id="6" name="TextBox 5">
            <a:extLst>
              <a:ext uri="{FF2B5EF4-FFF2-40B4-BE49-F238E27FC236}">
                <a16:creationId xmlns:a16="http://schemas.microsoft.com/office/drawing/2014/main" id="{8992ECE3-5027-405C-A889-22E4F319A7C7}"/>
              </a:ext>
            </a:extLst>
          </p:cNvPr>
          <p:cNvSpPr txBox="1"/>
          <p:nvPr/>
        </p:nvSpPr>
        <p:spPr>
          <a:xfrm>
            <a:off x="4548425" y="1184108"/>
            <a:ext cx="732893" cy="400110"/>
          </a:xfrm>
          <a:prstGeom prst="rect">
            <a:avLst/>
          </a:prstGeom>
          <a:noFill/>
        </p:spPr>
        <p:txBody>
          <a:bodyPr wrap="none" rtlCol="0">
            <a:spAutoFit/>
          </a:bodyPr>
          <a:lstStyle/>
          <a:p>
            <a:r>
              <a:rPr lang="en-US" sz="2000" dirty="0">
                <a:solidFill>
                  <a:srgbClr val="FF0000"/>
                </a:solidFill>
              </a:rPr>
              <a:t>QE III</a:t>
            </a:r>
          </a:p>
        </p:txBody>
      </p:sp>
      <p:sp>
        <p:nvSpPr>
          <p:cNvPr id="7" name="TextBox 6">
            <a:extLst>
              <a:ext uri="{FF2B5EF4-FFF2-40B4-BE49-F238E27FC236}">
                <a16:creationId xmlns:a16="http://schemas.microsoft.com/office/drawing/2014/main" id="{8770ECA2-862B-40F8-98F2-E8FE1603F399}"/>
              </a:ext>
            </a:extLst>
          </p:cNvPr>
          <p:cNvSpPr txBox="1"/>
          <p:nvPr/>
        </p:nvSpPr>
        <p:spPr>
          <a:xfrm>
            <a:off x="5780137" y="1161478"/>
            <a:ext cx="1077539" cy="461665"/>
          </a:xfrm>
          <a:prstGeom prst="rect">
            <a:avLst/>
          </a:prstGeom>
          <a:noFill/>
        </p:spPr>
        <p:txBody>
          <a:bodyPr wrap="none" rtlCol="0">
            <a:spAutoFit/>
          </a:bodyPr>
          <a:lstStyle/>
          <a:p>
            <a:r>
              <a:rPr lang="en-US" sz="2000" dirty="0">
                <a:solidFill>
                  <a:srgbClr val="FF0000"/>
                </a:solidFill>
              </a:rPr>
              <a:t>Post-QE</a:t>
            </a:r>
            <a:r>
              <a:rPr lang="en-US" sz="2400" dirty="0">
                <a:solidFill>
                  <a:srgbClr val="FF0000"/>
                </a:solidFill>
              </a:rPr>
              <a:t> </a:t>
            </a:r>
          </a:p>
        </p:txBody>
      </p:sp>
      <p:sp>
        <p:nvSpPr>
          <p:cNvPr id="8" name="TextBox 7">
            <a:extLst>
              <a:ext uri="{FF2B5EF4-FFF2-40B4-BE49-F238E27FC236}">
                <a16:creationId xmlns:a16="http://schemas.microsoft.com/office/drawing/2014/main" id="{41CB93D8-5F7F-41F2-A300-B2C24D9CF7FD}"/>
              </a:ext>
            </a:extLst>
          </p:cNvPr>
          <p:cNvSpPr txBox="1"/>
          <p:nvPr/>
        </p:nvSpPr>
        <p:spPr>
          <a:xfrm>
            <a:off x="7487169" y="1178058"/>
            <a:ext cx="598754" cy="400110"/>
          </a:xfrm>
          <a:prstGeom prst="rect">
            <a:avLst/>
          </a:prstGeom>
          <a:noFill/>
        </p:spPr>
        <p:txBody>
          <a:bodyPr wrap="none" rtlCol="0">
            <a:spAutoFit/>
          </a:bodyPr>
          <a:lstStyle/>
          <a:p>
            <a:r>
              <a:rPr lang="en-US" sz="2000" dirty="0">
                <a:solidFill>
                  <a:srgbClr val="FF0000"/>
                </a:solidFill>
              </a:rPr>
              <a:t>QT I</a:t>
            </a:r>
          </a:p>
        </p:txBody>
      </p:sp>
      <p:sp>
        <p:nvSpPr>
          <p:cNvPr id="9" name="TextBox 8">
            <a:extLst>
              <a:ext uri="{FF2B5EF4-FFF2-40B4-BE49-F238E27FC236}">
                <a16:creationId xmlns:a16="http://schemas.microsoft.com/office/drawing/2014/main" id="{52845A03-4986-4BE2-9A31-E191249A377D}"/>
              </a:ext>
            </a:extLst>
          </p:cNvPr>
          <p:cNvSpPr txBox="1"/>
          <p:nvPr/>
        </p:nvSpPr>
        <p:spPr>
          <a:xfrm>
            <a:off x="3518666" y="1178058"/>
            <a:ext cx="668773" cy="400110"/>
          </a:xfrm>
          <a:prstGeom prst="rect">
            <a:avLst/>
          </a:prstGeom>
          <a:noFill/>
        </p:spPr>
        <p:txBody>
          <a:bodyPr wrap="none" rtlCol="0">
            <a:spAutoFit/>
          </a:bodyPr>
          <a:lstStyle/>
          <a:p>
            <a:r>
              <a:rPr lang="en-US" sz="2000" dirty="0">
                <a:solidFill>
                  <a:srgbClr val="FF0000"/>
                </a:solidFill>
              </a:rPr>
              <a:t>QE II</a:t>
            </a:r>
          </a:p>
        </p:txBody>
      </p:sp>
      <p:sp>
        <p:nvSpPr>
          <p:cNvPr id="11" name="Slide Number Placeholder 10">
            <a:extLst>
              <a:ext uri="{FF2B5EF4-FFF2-40B4-BE49-F238E27FC236}">
                <a16:creationId xmlns:a16="http://schemas.microsoft.com/office/drawing/2014/main" id="{7EA3CA3E-2F7E-4910-95A8-42705C15A950}"/>
              </a:ext>
            </a:extLst>
          </p:cNvPr>
          <p:cNvSpPr>
            <a:spLocks noGrp="1"/>
          </p:cNvSpPr>
          <p:nvPr>
            <p:ph type="sldNum" sz="quarter" idx="12"/>
          </p:nvPr>
        </p:nvSpPr>
        <p:spPr/>
        <p:txBody>
          <a:bodyPr/>
          <a:lstStyle/>
          <a:p>
            <a:fld id="{FD6F15B9-1230-4FC4-85A1-32C59A148A16}" type="slidenum">
              <a:rPr lang="en-US" smtClean="0"/>
              <a:t>11</a:t>
            </a:fld>
            <a:endParaRPr lang="en-US"/>
          </a:p>
        </p:txBody>
      </p:sp>
      <p:sp>
        <p:nvSpPr>
          <p:cNvPr id="12" name="TextBox 11">
            <a:extLst>
              <a:ext uri="{FF2B5EF4-FFF2-40B4-BE49-F238E27FC236}">
                <a16:creationId xmlns:a16="http://schemas.microsoft.com/office/drawing/2014/main" id="{CFE4F311-2FFD-67AB-6B09-7B41654D5217}"/>
              </a:ext>
            </a:extLst>
          </p:cNvPr>
          <p:cNvSpPr txBox="1"/>
          <p:nvPr/>
        </p:nvSpPr>
        <p:spPr>
          <a:xfrm>
            <a:off x="9898422" y="1202637"/>
            <a:ext cx="712973" cy="400110"/>
          </a:xfrm>
          <a:prstGeom prst="rect">
            <a:avLst/>
          </a:prstGeom>
          <a:noFill/>
        </p:spPr>
        <p:txBody>
          <a:bodyPr wrap="square" rtlCol="0">
            <a:spAutoFit/>
          </a:bodyPr>
          <a:lstStyle/>
          <a:p>
            <a:r>
              <a:rPr lang="en-US" sz="2000" dirty="0">
                <a:solidFill>
                  <a:srgbClr val="FF0000"/>
                </a:solidFill>
              </a:rPr>
              <a:t>QT II</a:t>
            </a:r>
          </a:p>
        </p:txBody>
      </p:sp>
    </p:spTree>
    <p:extLst>
      <p:ext uri="{BB962C8B-B14F-4D97-AF65-F5344CB8AC3E}">
        <p14:creationId xmlns:p14="http://schemas.microsoft.com/office/powerpoint/2010/main" val="197605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09"/>
            <a:ext cx="10515600" cy="1325563"/>
          </a:xfrm>
        </p:spPr>
        <p:txBody>
          <a:bodyPr/>
          <a:lstStyle/>
          <a:p>
            <a:pPr algn="ctr"/>
            <a:r>
              <a:rPr lang="en-US" dirty="0"/>
              <a:t>    Reserves and Claims (% of GDP)</a:t>
            </a:r>
          </a:p>
        </p:txBody>
      </p:sp>
      <p:pic>
        <p:nvPicPr>
          <p:cNvPr id="4" name="Grafik 20"/>
          <p:cNvPicPr>
            <a:picLocks noGrp="1"/>
          </p:cNvPicPr>
          <p:nvPr>
            <p:ph idx="1"/>
          </p:nvPr>
        </p:nvPicPr>
        <p:blipFill>
          <a:blip r:embed="rId3">
            <a:extLst>
              <a:ext uri="{28A0092B-C50C-407E-A947-70E740481C1C}">
                <a14:useLocalDpi xmlns:a14="http://schemas.microsoft.com/office/drawing/2010/main" val="0"/>
              </a:ext>
            </a:extLst>
          </a:blip>
          <a:srcRect/>
          <a:stretch/>
        </p:blipFill>
        <p:spPr>
          <a:xfrm>
            <a:off x="838200" y="1192256"/>
            <a:ext cx="10881360" cy="5486400"/>
          </a:xfrm>
          <a:prstGeom prst="rect">
            <a:avLst/>
          </a:prstGeom>
        </p:spPr>
      </p:pic>
      <p:sp>
        <p:nvSpPr>
          <p:cNvPr id="3" name="TextBox 2">
            <a:extLst>
              <a:ext uri="{FF2B5EF4-FFF2-40B4-BE49-F238E27FC236}">
                <a16:creationId xmlns:a16="http://schemas.microsoft.com/office/drawing/2014/main" id="{EEA07255-0B2C-45FF-BF69-520EF6ABE0F9}"/>
              </a:ext>
            </a:extLst>
          </p:cNvPr>
          <p:cNvSpPr txBox="1"/>
          <p:nvPr/>
        </p:nvSpPr>
        <p:spPr>
          <a:xfrm>
            <a:off x="2293578" y="1192256"/>
            <a:ext cx="604653" cy="400110"/>
          </a:xfrm>
          <a:prstGeom prst="rect">
            <a:avLst/>
          </a:prstGeom>
          <a:noFill/>
        </p:spPr>
        <p:txBody>
          <a:bodyPr wrap="none" rtlCol="0">
            <a:spAutoFit/>
          </a:bodyPr>
          <a:lstStyle/>
          <a:p>
            <a:r>
              <a:rPr lang="en-US" sz="2000" dirty="0">
                <a:solidFill>
                  <a:srgbClr val="FF0000"/>
                </a:solidFill>
              </a:rPr>
              <a:t>QE I</a:t>
            </a:r>
          </a:p>
        </p:txBody>
      </p:sp>
      <p:sp>
        <p:nvSpPr>
          <p:cNvPr id="5" name="TextBox 4">
            <a:extLst>
              <a:ext uri="{FF2B5EF4-FFF2-40B4-BE49-F238E27FC236}">
                <a16:creationId xmlns:a16="http://schemas.microsoft.com/office/drawing/2014/main" id="{D7F009E3-72D7-45F0-B954-F7C766FADC81}"/>
              </a:ext>
            </a:extLst>
          </p:cNvPr>
          <p:cNvSpPr txBox="1"/>
          <p:nvPr/>
        </p:nvSpPr>
        <p:spPr>
          <a:xfrm>
            <a:off x="8310893" y="1178058"/>
            <a:ext cx="2062757" cy="400110"/>
          </a:xfrm>
          <a:prstGeom prst="rect">
            <a:avLst/>
          </a:prstGeom>
          <a:noFill/>
        </p:spPr>
        <p:txBody>
          <a:bodyPr wrap="square" rtlCol="0">
            <a:spAutoFit/>
          </a:bodyPr>
          <a:lstStyle/>
          <a:p>
            <a:r>
              <a:rPr lang="en-US" sz="2000" dirty="0">
                <a:solidFill>
                  <a:srgbClr val="FF0000"/>
                </a:solidFill>
              </a:rPr>
              <a:t>Pandemic QE</a:t>
            </a:r>
          </a:p>
        </p:txBody>
      </p:sp>
      <p:sp>
        <p:nvSpPr>
          <p:cNvPr id="6" name="TextBox 5">
            <a:extLst>
              <a:ext uri="{FF2B5EF4-FFF2-40B4-BE49-F238E27FC236}">
                <a16:creationId xmlns:a16="http://schemas.microsoft.com/office/drawing/2014/main" id="{8992ECE3-5027-405C-A889-22E4F319A7C7}"/>
              </a:ext>
            </a:extLst>
          </p:cNvPr>
          <p:cNvSpPr txBox="1"/>
          <p:nvPr/>
        </p:nvSpPr>
        <p:spPr>
          <a:xfrm>
            <a:off x="4548425" y="1184108"/>
            <a:ext cx="732893" cy="400110"/>
          </a:xfrm>
          <a:prstGeom prst="rect">
            <a:avLst/>
          </a:prstGeom>
          <a:noFill/>
        </p:spPr>
        <p:txBody>
          <a:bodyPr wrap="none" rtlCol="0">
            <a:spAutoFit/>
          </a:bodyPr>
          <a:lstStyle/>
          <a:p>
            <a:r>
              <a:rPr lang="en-US" sz="2000" dirty="0">
                <a:solidFill>
                  <a:srgbClr val="FF0000"/>
                </a:solidFill>
              </a:rPr>
              <a:t>QE III</a:t>
            </a:r>
          </a:p>
        </p:txBody>
      </p:sp>
      <p:sp>
        <p:nvSpPr>
          <p:cNvPr id="7" name="TextBox 6">
            <a:extLst>
              <a:ext uri="{FF2B5EF4-FFF2-40B4-BE49-F238E27FC236}">
                <a16:creationId xmlns:a16="http://schemas.microsoft.com/office/drawing/2014/main" id="{8770ECA2-862B-40F8-98F2-E8FE1603F399}"/>
              </a:ext>
            </a:extLst>
          </p:cNvPr>
          <p:cNvSpPr txBox="1"/>
          <p:nvPr/>
        </p:nvSpPr>
        <p:spPr>
          <a:xfrm>
            <a:off x="5780137" y="1161478"/>
            <a:ext cx="1077539" cy="461665"/>
          </a:xfrm>
          <a:prstGeom prst="rect">
            <a:avLst/>
          </a:prstGeom>
          <a:noFill/>
        </p:spPr>
        <p:txBody>
          <a:bodyPr wrap="none" rtlCol="0">
            <a:spAutoFit/>
          </a:bodyPr>
          <a:lstStyle/>
          <a:p>
            <a:r>
              <a:rPr lang="en-US" sz="2000" dirty="0">
                <a:solidFill>
                  <a:srgbClr val="FF0000"/>
                </a:solidFill>
              </a:rPr>
              <a:t>Post-QE</a:t>
            </a:r>
            <a:r>
              <a:rPr lang="en-US" sz="2400" dirty="0">
                <a:solidFill>
                  <a:srgbClr val="FF0000"/>
                </a:solidFill>
              </a:rPr>
              <a:t> </a:t>
            </a:r>
          </a:p>
        </p:txBody>
      </p:sp>
      <p:sp>
        <p:nvSpPr>
          <p:cNvPr id="8" name="TextBox 7">
            <a:extLst>
              <a:ext uri="{FF2B5EF4-FFF2-40B4-BE49-F238E27FC236}">
                <a16:creationId xmlns:a16="http://schemas.microsoft.com/office/drawing/2014/main" id="{41CB93D8-5F7F-41F2-A300-B2C24D9CF7FD}"/>
              </a:ext>
            </a:extLst>
          </p:cNvPr>
          <p:cNvSpPr txBox="1"/>
          <p:nvPr/>
        </p:nvSpPr>
        <p:spPr>
          <a:xfrm>
            <a:off x="7487169" y="1178058"/>
            <a:ext cx="598754" cy="400110"/>
          </a:xfrm>
          <a:prstGeom prst="rect">
            <a:avLst/>
          </a:prstGeom>
          <a:noFill/>
        </p:spPr>
        <p:txBody>
          <a:bodyPr wrap="none" rtlCol="0">
            <a:spAutoFit/>
          </a:bodyPr>
          <a:lstStyle/>
          <a:p>
            <a:r>
              <a:rPr lang="en-US" sz="2000" dirty="0">
                <a:solidFill>
                  <a:srgbClr val="FF0000"/>
                </a:solidFill>
              </a:rPr>
              <a:t>QT I</a:t>
            </a:r>
          </a:p>
        </p:txBody>
      </p:sp>
      <p:sp>
        <p:nvSpPr>
          <p:cNvPr id="9" name="TextBox 8">
            <a:extLst>
              <a:ext uri="{FF2B5EF4-FFF2-40B4-BE49-F238E27FC236}">
                <a16:creationId xmlns:a16="http://schemas.microsoft.com/office/drawing/2014/main" id="{52845A03-4986-4BE2-9A31-E191249A377D}"/>
              </a:ext>
            </a:extLst>
          </p:cNvPr>
          <p:cNvSpPr txBox="1"/>
          <p:nvPr/>
        </p:nvSpPr>
        <p:spPr>
          <a:xfrm>
            <a:off x="3518666" y="1178058"/>
            <a:ext cx="668773" cy="400110"/>
          </a:xfrm>
          <a:prstGeom prst="rect">
            <a:avLst/>
          </a:prstGeom>
          <a:noFill/>
        </p:spPr>
        <p:txBody>
          <a:bodyPr wrap="none" rtlCol="0">
            <a:spAutoFit/>
          </a:bodyPr>
          <a:lstStyle/>
          <a:p>
            <a:r>
              <a:rPr lang="en-US" sz="2000" dirty="0">
                <a:solidFill>
                  <a:srgbClr val="FF0000"/>
                </a:solidFill>
              </a:rPr>
              <a:t>QE II</a:t>
            </a:r>
          </a:p>
        </p:txBody>
      </p:sp>
      <p:sp>
        <p:nvSpPr>
          <p:cNvPr id="11" name="Slide Number Placeholder 10">
            <a:extLst>
              <a:ext uri="{FF2B5EF4-FFF2-40B4-BE49-F238E27FC236}">
                <a16:creationId xmlns:a16="http://schemas.microsoft.com/office/drawing/2014/main" id="{7EA3CA3E-2F7E-4910-95A8-42705C15A950}"/>
              </a:ext>
            </a:extLst>
          </p:cNvPr>
          <p:cNvSpPr>
            <a:spLocks noGrp="1"/>
          </p:cNvSpPr>
          <p:nvPr>
            <p:ph type="sldNum" sz="quarter" idx="12"/>
          </p:nvPr>
        </p:nvSpPr>
        <p:spPr/>
        <p:txBody>
          <a:bodyPr/>
          <a:lstStyle/>
          <a:p>
            <a:fld id="{FD6F15B9-1230-4FC4-85A1-32C59A148A16}" type="slidenum">
              <a:rPr lang="en-US" smtClean="0"/>
              <a:t>12</a:t>
            </a:fld>
            <a:endParaRPr lang="en-US"/>
          </a:p>
        </p:txBody>
      </p:sp>
      <p:sp>
        <p:nvSpPr>
          <p:cNvPr id="10" name="TextBox 9">
            <a:extLst>
              <a:ext uri="{FF2B5EF4-FFF2-40B4-BE49-F238E27FC236}">
                <a16:creationId xmlns:a16="http://schemas.microsoft.com/office/drawing/2014/main" id="{CF59B386-BCD1-7EF8-EAFA-7A59F7F53E3D}"/>
              </a:ext>
            </a:extLst>
          </p:cNvPr>
          <p:cNvSpPr txBox="1"/>
          <p:nvPr/>
        </p:nvSpPr>
        <p:spPr>
          <a:xfrm>
            <a:off x="9832365" y="1192510"/>
            <a:ext cx="712973" cy="400110"/>
          </a:xfrm>
          <a:prstGeom prst="rect">
            <a:avLst/>
          </a:prstGeom>
          <a:noFill/>
        </p:spPr>
        <p:txBody>
          <a:bodyPr wrap="square" rtlCol="0">
            <a:spAutoFit/>
          </a:bodyPr>
          <a:lstStyle/>
          <a:p>
            <a:r>
              <a:rPr lang="en-US" sz="2000" dirty="0">
                <a:solidFill>
                  <a:srgbClr val="FF0000"/>
                </a:solidFill>
              </a:rPr>
              <a:t>QT II</a:t>
            </a:r>
          </a:p>
        </p:txBody>
      </p:sp>
    </p:spTree>
    <p:extLst>
      <p:ext uri="{BB962C8B-B14F-4D97-AF65-F5344CB8AC3E}">
        <p14:creationId xmlns:p14="http://schemas.microsoft.com/office/powerpoint/2010/main" val="383646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325563"/>
          </a:xfrm>
        </p:spPr>
        <p:txBody>
          <a:bodyPr>
            <a:normAutofit/>
          </a:bodyPr>
          <a:lstStyle/>
          <a:p>
            <a:pPr algn="ctr"/>
            <a:r>
              <a:rPr lang="en-US" sz="3200" dirty="0"/>
              <a:t>Uninsured/Insured Demandable/Time Deposits (Prop. of GDP)</a:t>
            </a:r>
          </a:p>
        </p:txBody>
      </p:sp>
      <p:sp>
        <p:nvSpPr>
          <p:cNvPr id="4" name="TextBox 3">
            <a:extLst>
              <a:ext uri="{FF2B5EF4-FFF2-40B4-BE49-F238E27FC236}">
                <a16:creationId xmlns:a16="http://schemas.microsoft.com/office/drawing/2014/main" id="{5E9AF83E-4503-4187-88C9-D860F8E12209}"/>
              </a:ext>
            </a:extLst>
          </p:cNvPr>
          <p:cNvSpPr txBox="1"/>
          <p:nvPr/>
        </p:nvSpPr>
        <p:spPr>
          <a:xfrm>
            <a:off x="2267931" y="1113737"/>
            <a:ext cx="604653" cy="400110"/>
          </a:xfrm>
          <a:prstGeom prst="rect">
            <a:avLst/>
          </a:prstGeom>
          <a:noFill/>
        </p:spPr>
        <p:txBody>
          <a:bodyPr wrap="none" rtlCol="0">
            <a:spAutoFit/>
          </a:bodyPr>
          <a:lstStyle/>
          <a:p>
            <a:r>
              <a:rPr lang="en-US" sz="2000" dirty="0">
                <a:solidFill>
                  <a:srgbClr val="FF0000"/>
                </a:solidFill>
              </a:rPr>
              <a:t>QE I</a:t>
            </a:r>
          </a:p>
        </p:txBody>
      </p:sp>
      <p:sp>
        <p:nvSpPr>
          <p:cNvPr id="5" name="TextBox 4">
            <a:extLst>
              <a:ext uri="{FF2B5EF4-FFF2-40B4-BE49-F238E27FC236}">
                <a16:creationId xmlns:a16="http://schemas.microsoft.com/office/drawing/2014/main" id="{D5DE6914-E7F6-46DE-8061-EDD020C5D840}"/>
              </a:ext>
            </a:extLst>
          </p:cNvPr>
          <p:cNvSpPr txBox="1"/>
          <p:nvPr/>
        </p:nvSpPr>
        <p:spPr>
          <a:xfrm>
            <a:off x="3474873" y="1104197"/>
            <a:ext cx="668773" cy="400110"/>
          </a:xfrm>
          <a:prstGeom prst="rect">
            <a:avLst/>
          </a:prstGeom>
          <a:noFill/>
        </p:spPr>
        <p:txBody>
          <a:bodyPr wrap="none" rtlCol="0">
            <a:spAutoFit/>
          </a:bodyPr>
          <a:lstStyle/>
          <a:p>
            <a:r>
              <a:rPr lang="en-US" sz="2000" dirty="0">
                <a:solidFill>
                  <a:srgbClr val="FF0000"/>
                </a:solidFill>
              </a:rPr>
              <a:t>QE II</a:t>
            </a:r>
          </a:p>
        </p:txBody>
      </p:sp>
      <p:sp>
        <p:nvSpPr>
          <p:cNvPr id="7" name="TextBox 6">
            <a:extLst>
              <a:ext uri="{FF2B5EF4-FFF2-40B4-BE49-F238E27FC236}">
                <a16:creationId xmlns:a16="http://schemas.microsoft.com/office/drawing/2014/main" id="{DF37668D-2962-4300-B1BA-AC75E417D712}"/>
              </a:ext>
            </a:extLst>
          </p:cNvPr>
          <p:cNvSpPr txBox="1"/>
          <p:nvPr/>
        </p:nvSpPr>
        <p:spPr>
          <a:xfrm>
            <a:off x="4606752" y="1104197"/>
            <a:ext cx="732893" cy="400110"/>
          </a:xfrm>
          <a:prstGeom prst="rect">
            <a:avLst/>
          </a:prstGeom>
          <a:noFill/>
        </p:spPr>
        <p:txBody>
          <a:bodyPr wrap="none" rtlCol="0">
            <a:spAutoFit/>
          </a:bodyPr>
          <a:lstStyle/>
          <a:p>
            <a:r>
              <a:rPr lang="en-US" sz="2000" dirty="0">
                <a:solidFill>
                  <a:srgbClr val="FF0000"/>
                </a:solidFill>
              </a:rPr>
              <a:t>QE III</a:t>
            </a:r>
          </a:p>
        </p:txBody>
      </p:sp>
      <p:sp>
        <p:nvSpPr>
          <p:cNvPr id="9" name="TextBox 8">
            <a:extLst>
              <a:ext uri="{FF2B5EF4-FFF2-40B4-BE49-F238E27FC236}">
                <a16:creationId xmlns:a16="http://schemas.microsoft.com/office/drawing/2014/main" id="{35AFD7F7-844F-4788-A19E-E61C3723ECA6}"/>
              </a:ext>
            </a:extLst>
          </p:cNvPr>
          <p:cNvSpPr txBox="1"/>
          <p:nvPr/>
        </p:nvSpPr>
        <p:spPr>
          <a:xfrm>
            <a:off x="5866969" y="1092426"/>
            <a:ext cx="1077539" cy="461665"/>
          </a:xfrm>
          <a:prstGeom prst="rect">
            <a:avLst/>
          </a:prstGeom>
          <a:noFill/>
        </p:spPr>
        <p:txBody>
          <a:bodyPr wrap="none" rtlCol="0">
            <a:spAutoFit/>
          </a:bodyPr>
          <a:lstStyle/>
          <a:p>
            <a:r>
              <a:rPr lang="en-US" sz="2000" dirty="0">
                <a:solidFill>
                  <a:srgbClr val="FF0000"/>
                </a:solidFill>
              </a:rPr>
              <a:t>Post-QE</a:t>
            </a:r>
            <a:r>
              <a:rPr lang="en-US" sz="2400" dirty="0">
                <a:solidFill>
                  <a:srgbClr val="FF0000"/>
                </a:solidFill>
              </a:rPr>
              <a:t> </a:t>
            </a:r>
          </a:p>
        </p:txBody>
      </p:sp>
      <p:sp>
        <p:nvSpPr>
          <p:cNvPr id="10" name="TextBox 9">
            <a:extLst>
              <a:ext uri="{FF2B5EF4-FFF2-40B4-BE49-F238E27FC236}">
                <a16:creationId xmlns:a16="http://schemas.microsoft.com/office/drawing/2014/main" id="{62758399-2106-4E75-B6B8-1E5567760460}"/>
              </a:ext>
            </a:extLst>
          </p:cNvPr>
          <p:cNvSpPr txBox="1"/>
          <p:nvPr/>
        </p:nvSpPr>
        <p:spPr>
          <a:xfrm>
            <a:off x="7472616" y="1158262"/>
            <a:ext cx="598754" cy="400110"/>
          </a:xfrm>
          <a:prstGeom prst="rect">
            <a:avLst/>
          </a:prstGeom>
          <a:noFill/>
        </p:spPr>
        <p:txBody>
          <a:bodyPr wrap="none" rtlCol="0">
            <a:spAutoFit/>
          </a:bodyPr>
          <a:lstStyle/>
          <a:p>
            <a:r>
              <a:rPr lang="en-US" sz="2000" dirty="0">
                <a:solidFill>
                  <a:srgbClr val="FF0000"/>
                </a:solidFill>
              </a:rPr>
              <a:t>QT I</a:t>
            </a:r>
          </a:p>
        </p:txBody>
      </p:sp>
      <p:sp>
        <p:nvSpPr>
          <p:cNvPr id="11" name="TextBox 10">
            <a:extLst>
              <a:ext uri="{FF2B5EF4-FFF2-40B4-BE49-F238E27FC236}">
                <a16:creationId xmlns:a16="http://schemas.microsoft.com/office/drawing/2014/main" id="{B3CDE35C-36B4-4282-B3FD-1CF1EA9DEBBD}"/>
              </a:ext>
            </a:extLst>
          </p:cNvPr>
          <p:cNvSpPr txBox="1"/>
          <p:nvPr/>
        </p:nvSpPr>
        <p:spPr>
          <a:xfrm>
            <a:off x="8334030" y="1117252"/>
            <a:ext cx="2062757" cy="400110"/>
          </a:xfrm>
          <a:prstGeom prst="rect">
            <a:avLst/>
          </a:prstGeom>
          <a:noFill/>
        </p:spPr>
        <p:txBody>
          <a:bodyPr wrap="square" rtlCol="0">
            <a:spAutoFit/>
          </a:bodyPr>
          <a:lstStyle/>
          <a:p>
            <a:r>
              <a:rPr lang="en-US" sz="2000" dirty="0">
                <a:solidFill>
                  <a:srgbClr val="FF0000"/>
                </a:solidFill>
              </a:rPr>
              <a:t>Pandemic QE</a:t>
            </a:r>
          </a:p>
        </p:txBody>
      </p:sp>
      <p:sp>
        <p:nvSpPr>
          <p:cNvPr id="8" name="Slide Number Placeholder 7">
            <a:extLst>
              <a:ext uri="{FF2B5EF4-FFF2-40B4-BE49-F238E27FC236}">
                <a16:creationId xmlns:a16="http://schemas.microsoft.com/office/drawing/2014/main" id="{4DF7F356-EDF7-4A77-8E4E-EF231660C187}"/>
              </a:ext>
            </a:extLst>
          </p:cNvPr>
          <p:cNvSpPr>
            <a:spLocks noGrp="1"/>
          </p:cNvSpPr>
          <p:nvPr>
            <p:ph type="sldNum" sz="quarter" idx="12"/>
          </p:nvPr>
        </p:nvSpPr>
        <p:spPr/>
        <p:txBody>
          <a:bodyPr/>
          <a:lstStyle/>
          <a:p>
            <a:fld id="{FD6F15B9-1230-4FC4-85A1-32C59A148A16}" type="slidenum">
              <a:rPr lang="en-US" smtClean="0"/>
              <a:t>13</a:t>
            </a:fld>
            <a:endParaRPr lang="en-US"/>
          </a:p>
        </p:txBody>
      </p:sp>
      <p:sp>
        <p:nvSpPr>
          <p:cNvPr id="14" name="TextBox 13">
            <a:extLst>
              <a:ext uri="{FF2B5EF4-FFF2-40B4-BE49-F238E27FC236}">
                <a16:creationId xmlns:a16="http://schemas.microsoft.com/office/drawing/2014/main" id="{BCFF1931-056A-045B-8B85-774C875DA3E4}"/>
              </a:ext>
            </a:extLst>
          </p:cNvPr>
          <p:cNvSpPr txBox="1"/>
          <p:nvPr/>
        </p:nvSpPr>
        <p:spPr>
          <a:xfrm>
            <a:off x="9796751" y="1123203"/>
            <a:ext cx="662874" cy="400110"/>
          </a:xfrm>
          <a:prstGeom prst="rect">
            <a:avLst/>
          </a:prstGeom>
          <a:noFill/>
        </p:spPr>
        <p:txBody>
          <a:bodyPr wrap="none" rtlCol="0">
            <a:spAutoFit/>
          </a:bodyPr>
          <a:lstStyle/>
          <a:p>
            <a:r>
              <a:rPr lang="en-US" sz="2000" dirty="0">
                <a:solidFill>
                  <a:srgbClr val="FF0000"/>
                </a:solidFill>
              </a:rPr>
              <a:t>QT II</a:t>
            </a:r>
          </a:p>
        </p:txBody>
      </p:sp>
      <p:pic>
        <p:nvPicPr>
          <p:cNvPr id="6" name="Picture 5">
            <a:extLst>
              <a:ext uri="{FF2B5EF4-FFF2-40B4-BE49-F238E27FC236}">
                <a16:creationId xmlns:a16="http://schemas.microsoft.com/office/drawing/2014/main" id="{A61A1DF3-C36D-4359-9D12-4F222BC28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7" y="1554091"/>
            <a:ext cx="10944225" cy="5329237"/>
          </a:xfrm>
          <a:prstGeom prst="rect">
            <a:avLst/>
          </a:prstGeom>
        </p:spPr>
      </p:pic>
    </p:spTree>
    <p:extLst>
      <p:ext uri="{BB962C8B-B14F-4D97-AF65-F5344CB8AC3E}">
        <p14:creationId xmlns:p14="http://schemas.microsoft.com/office/powerpoint/2010/main" val="158701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30B8-862B-4311-A175-ED71B685220C}"/>
              </a:ext>
            </a:extLst>
          </p:cNvPr>
          <p:cNvSpPr>
            <a:spLocks noGrp="1"/>
          </p:cNvSpPr>
          <p:nvPr>
            <p:ph type="title"/>
          </p:nvPr>
        </p:nvSpPr>
        <p:spPr/>
        <p:txBody>
          <a:bodyPr/>
          <a:lstStyle/>
          <a:p>
            <a:r>
              <a:rPr lang="en-US" smtClean="0"/>
              <a:t>The Basic Model</a:t>
            </a:r>
            <a:endParaRPr lang="en-US" dirty="0"/>
          </a:p>
        </p:txBody>
      </p:sp>
      <p:sp>
        <p:nvSpPr>
          <p:cNvPr id="3" name="Text Placeholder 2">
            <a:extLst>
              <a:ext uri="{FF2B5EF4-FFF2-40B4-BE49-F238E27FC236}">
                <a16:creationId xmlns:a16="http://schemas.microsoft.com/office/drawing/2014/main" id="{9C8F3B25-043E-48C9-9E01-28C3569A42CB}"/>
              </a:ext>
            </a:extLst>
          </p:cNvPr>
          <p:cNvSpPr>
            <a:spLocks noGrp="1"/>
          </p:cNvSpPr>
          <p:nvPr>
            <p:ph type="body" idx="1"/>
          </p:nvPr>
        </p:nvSpPr>
        <p:spPr/>
        <p:txBody>
          <a:bodyPr/>
          <a:lstStyle/>
          <a:p>
            <a:r>
              <a:rPr lang="en-US" dirty="0"/>
              <a:t>Firms, Banks, Investors, … Interbank </a:t>
            </a:r>
            <a:r>
              <a:rPr lang="en-US" dirty="0" smtClean="0"/>
              <a:t>market </a:t>
            </a:r>
            <a:r>
              <a:rPr lang="en-US" dirty="0"/>
              <a:t>to shuffle around liquidity</a:t>
            </a:r>
          </a:p>
        </p:txBody>
      </p:sp>
    </p:spTree>
    <p:extLst>
      <p:ext uri="{BB962C8B-B14F-4D97-AF65-F5344CB8AC3E}">
        <p14:creationId xmlns:p14="http://schemas.microsoft.com/office/powerpoint/2010/main" val="265772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0EEC-C772-4CD9-8BD9-24E8264D48FA}"/>
              </a:ext>
            </a:extLst>
          </p:cNvPr>
          <p:cNvSpPr>
            <a:spLocks noGrp="1"/>
          </p:cNvSpPr>
          <p:nvPr>
            <p:ph type="title"/>
          </p:nvPr>
        </p:nvSpPr>
        <p:spPr/>
        <p:txBody>
          <a:bodyPr/>
          <a:lstStyle/>
          <a:p>
            <a:r>
              <a:rPr lang="en-US" dirty="0"/>
              <a:t>Model: Firms, Banks, Depositors, Investors</a:t>
            </a:r>
          </a:p>
        </p:txBody>
      </p:sp>
      <p:sp>
        <p:nvSpPr>
          <p:cNvPr id="3" name="Content Placeholder 2">
            <a:extLst>
              <a:ext uri="{FF2B5EF4-FFF2-40B4-BE49-F238E27FC236}">
                <a16:creationId xmlns:a16="http://schemas.microsoft.com/office/drawing/2014/main" id="{DC9B5A99-73AE-42B1-89BE-D250E98E84A2}"/>
              </a:ext>
            </a:extLst>
          </p:cNvPr>
          <p:cNvSpPr>
            <a:spLocks noGrp="1"/>
          </p:cNvSpPr>
          <p:nvPr>
            <p:ph idx="1"/>
          </p:nvPr>
        </p:nvSpPr>
        <p:spPr>
          <a:xfrm>
            <a:off x="588388" y="1825625"/>
            <a:ext cx="11411933" cy="4667250"/>
          </a:xfrm>
        </p:spPr>
        <p:txBody>
          <a:bodyPr>
            <a:normAutofit/>
          </a:bodyPr>
          <a:lstStyle/>
          <a:p>
            <a:r>
              <a:rPr lang="en-US" dirty="0"/>
              <a:t>Bank firm pairs</a:t>
            </a:r>
          </a:p>
          <a:p>
            <a:pPr lvl="1"/>
            <a:r>
              <a:rPr lang="en-US" dirty="0"/>
              <a:t> “regionally” or “</a:t>
            </a:r>
            <a:r>
              <a:rPr lang="en-US" dirty="0" err="1"/>
              <a:t>sectorally</a:t>
            </a:r>
            <a:r>
              <a:rPr lang="en-US" dirty="0"/>
              <a:t>” matched</a:t>
            </a:r>
          </a:p>
          <a:p>
            <a:r>
              <a:rPr lang="en-US" dirty="0"/>
              <a:t>Firm and bank owners are risk-neutral, expected profit-maximizers</a:t>
            </a:r>
          </a:p>
          <a:p>
            <a:r>
              <a:rPr lang="en-US" dirty="0"/>
              <a:t>Firms: </a:t>
            </a:r>
          </a:p>
          <a:p>
            <a:pPr lvl="1">
              <a:buFontTx/>
              <a:buChar char="-"/>
            </a:pPr>
            <a:r>
              <a:rPr lang="en-US" dirty="0"/>
              <a:t>Invest       at date 0 to obtain returns at date 2 , funded by</a:t>
            </a:r>
          </a:p>
          <a:p>
            <a:pPr lvl="2">
              <a:buFont typeface="Wingdings" panose="05000000000000000000" pitchFamily="2" charset="2"/>
              <a:buChar char="Ø"/>
            </a:pPr>
            <a:r>
              <a:rPr lang="en-US" dirty="0"/>
              <a:t> Firm owners’ initial wealth </a:t>
            </a:r>
            <a:r>
              <a:rPr lang="en-US" dirty="0" smtClean="0"/>
              <a:t>W</a:t>
            </a:r>
            <a:endParaRPr lang="en-US" dirty="0"/>
          </a:p>
          <a:p>
            <a:pPr lvl="2">
              <a:buFont typeface="Wingdings" panose="05000000000000000000" pitchFamily="2" charset="2"/>
              <a:buChar char="Ø"/>
            </a:pPr>
            <a:r>
              <a:rPr lang="en-US" dirty="0"/>
              <a:t>Term loans from </a:t>
            </a:r>
            <a:r>
              <a:rPr lang="en-US" dirty="0" smtClean="0"/>
              <a:t>banks L</a:t>
            </a:r>
            <a:endParaRPr lang="en-US" dirty="0"/>
          </a:p>
          <a:p>
            <a:pPr marL="457200" lvl="1" indent="0">
              <a:buNone/>
            </a:pPr>
            <a:r>
              <a:rPr lang="en-US" dirty="0"/>
              <a:t>- Place deposits        with bank</a:t>
            </a:r>
            <a:r>
              <a:rPr lang="en-US" dirty="0" smtClean="0"/>
              <a: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36100405"/>
              </p:ext>
            </p:extLst>
          </p:nvPr>
        </p:nvGraphicFramePr>
        <p:xfrm>
          <a:off x="2148840" y="3596323"/>
          <a:ext cx="396240" cy="562927"/>
        </p:xfrm>
        <a:graphic>
          <a:graphicData uri="http://schemas.openxmlformats.org/presentationml/2006/ole">
            <mc:AlternateContent xmlns:mc="http://schemas.openxmlformats.org/markup-compatibility/2006">
              <mc:Choice xmlns:v="urn:schemas-microsoft-com:vml" Requires="v">
                <p:oleObj spid="_x0000_s38005" name="Equation" r:id="rId4" imgW="152280" imgH="228600" progId="Equation.DSMT4">
                  <p:embed/>
                </p:oleObj>
              </mc:Choice>
              <mc:Fallback>
                <p:oleObj name="Equation" r:id="rId4" imgW="152280" imgH="228600" progId="Equation.DSMT4">
                  <p:embed/>
                  <p:pic>
                    <p:nvPicPr>
                      <p:cNvPr id="0" name=""/>
                      <p:cNvPicPr/>
                      <p:nvPr/>
                    </p:nvPicPr>
                    <p:blipFill>
                      <a:blip r:embed="rId5"/>
                      <a:stretch>
                        <a:fillRect/>
                      </a:stretch>
                    </p:blipFill>
                    <p:spPr>
                      <a:xfrm>
                        <a:off x="2148840" y="3596323"/>
                        <a:ext cx="396240" cy="56292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51007511"/>
              </p:ext>
            </p:extLst>
          </p:nvPr>
        </p:nvGraphicFramePr>
        <p:xfrm>
          <a:off x="3079750" y="4642803"/>
          <a:ext cx="562610" cy="562610"/>
        </p:xfrm>
        <a:graphic>
          <a:graphicData uri="http://schemas.openxmlformats.org/presentationml/2006/ole">
            <mc:AlternateContent xmlns:mc="http://schemas.openxmlformats.org/markup-compatibility/2006">
              <mc:Choice xmlns:v="urn:schemas-microsoft-com:vml" Requires="v">
                <p:oleObj spid="_x0000_s38006" name="Equation" r:id="rId6" imgW="241200" imgH="241200" progId="Equation.DSMT4">
                  <p:embed/>
                </p:oleObj>
              </mc:Choice>
              <mc:Fallback>
                <p:oleObj name="Equation" r:id="rId6" imgW="241200" imgH="241200" progId="Equation.DSMT4">
                  <p:embed/>
                  <p:pic>
                    <p:nvPicPr>
                      <p:cNvPr id="0" name=""/>
                      <p:cNvPicPr/>
                      <p:nvPr/>
                    </p:nvPicPr>
                    <p:blipFill>
                      <a:blip r:embed="rId7"/>
                      <a:stretch>
                        <a:fillRect/>
                      </a:stretch>
                    </p:blipFill>
                    <p:spPr>
                      <a:xfrm>
                        <a:off x="3079750" y="4642803"/>
                        <a:ext cx="562610" cy="562610"/>
                      </a:xfrm>
                      <a:prstGeom prst="rect">
                        <a:avLst/>
                      </a:prstGeom>
                    </p:spPr>
                  </p:pic>
                </p:oleObj>
              </mc:Fallback>
            </mc:AlternateContent>
          </a:graphicData>
        </a:graphic>
      </p:graphicFrame>
    </p:spTree>
    <p:extLst>
      <p:ext uri="{BB962C8B-B14F-4D97-AF65-F5344CB8AC3E}">
        <p14:creationId xmlns:p14="http://schemas.microsoft.com/office/powerpoint/2010/main" val="3726831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0EEC-C772-4CD9-8BD9-24E8264D48FA}"/>
              </a:ext>
            </a:extLst>
          </p:cNvPr>
          <p:cNvSpPr>
            <a:spLocks noGrp="1"/>
          </p:cNvSpPr>
          <p:nvPr>
            <p:ph type="title"/>
          </p:nvPr>
        </p:nvSpPr>
        <p:spPr/>
        <p:txBody>
          <a:bodyPr/>
          <a:lstStyle/>
          <a:p>
            <a:r>
              <a:rPr lang="en-US" dirty="0"/>
              <a:t>Firms, Banks, Depositors, Investors</a:t>
            </a:r>
          </a:p>
        </p:txBody>
      </p:sp>
      <p:sp>
        <p:nvSpPr>
          <p:cNvPr id="3" name="Content Placeholder 2">
            <a:extLst>
              <a:ext uri="{FF2B5EF4-FFF2-40B4-BE49-F238E27FC236}">
                <a16:creationId xmlns:a16="http://schemas.microsoft.com/office/drawing/2014/main" id="{DC9B5A99-73AE-42B1-89BE-D250E98E84A2}"/>
              </a:ext>
            </a:extLst>
          </p:cNvPr>
          <p:cNvSpPr>
            <a:spLocks noGrp="1"/>
          </p:cNvSpPr>
          <p:nvPr>
            <p:ph idx="1"/>
          </p:nvPr>
        </p:nvSpPr>
        <p:spPr>
          <a:xfrm>
            <a:off x="838200" y="1891613"/>
            <a:ext cx="11081994" cy="4966387"/>
          </a:xfrm>
        </p:spPr>
        <p:txBody>
          <a:bodyPr>
            <a:normAutofit/>
          </a:bodyPr>
          <a:lstStyle/>
          <a:p>
            <a:r>
              <a:rPr lang="en-US" dirty="0"/>
              <a:t>Banks at date 0: </a:t>
            </a:r>
          </a:p>
          <a:p>
            <a:pPr lvl="1">
              <a:buFontTx/>
              <a:buChar char="-"/>
            </a:pPr>
            <a:r>
              <a:rPr lang="en-US" dirty="0"/>
              <a:t>Assets</a:t>
            </a:r>
          </a:p>
          <a:p>
            <a:pPr lvl="2">
              <a:buFont typeface="Wingdings" panose="05000000000000000000" pitchFamily="2" charset="2"/>
              <a:buChar char="Ø"/>
            </a:pPr>
            <a:r>
              <a:rPr lang="en-US" dirty="0"/>
              <a:t>Long term loan to their firm</a:t>
            </a:r>
          </a:p>
          <a:p>
            <a:pPr lvl="2">
              <a:buFont typeface="Wingdings" panose="05000000000000000000" pitchFamily="2" charset="2"/>
              <a:buChar char="Ø"/>
            </a:pPr>
            <a:r>
              <a:rPr lang="en-US" dirty="0"/>
              <a:t>Liquid reserves        </a:t>
            </a:r>
            <a:r>
              <a:rPr lang="en-US" dirty="0" smtClean="0"/>
              <a:t>shrink </a:t>
            </a:r>
            <a:r>
              <a:rPr lang="en-US" dirty="0"/>
              <a:t>by encumbrance  </a:t>
            </a:r>
            <a:r>
              <a:rPr lang="el-GR" sz="2800" dirty="0"/>
              <a:t>τ</a:t>
            </a:r>
            <a:r>
              <a:rPr lang="en-US" dirty="0"/>
              <a:t>  </a:t>
            </a:r>
            <a:r>
              <a:rPr lang="en-US" dirty="0" smtClean="0"/>
              <a:t>at </a:t>
            </a:r>
            <a:r>
              <a:rPr lang="en-US" dirty="0"/>
              <a:t>date 1  </a:t>
            </a:r>
          </a:p>
          <a:p>
            <a:pPr lvl="1">
              <a:buFontTx/>
              <a:buChar char="-"/>
            </a:pPr>
            <a:r>
              <a:rPr lang="en-US" dirty="0" smtClean="0"/>
              <a:t>Liabilities </a:t>
            </a:r>
            <a:r>
              <a:rPr lang="en-US" dirty="0"/>
              <a:t>I: </a:t>
            </a:r>
            <a:r>
              <a:rPr lang="en-US" dirty="0" smtClean="0"/>
              <a:t>Uninsured </a:t>
            </a:r>
            <a:r>
              <a:rPr lang="en-US" dirty="0"/>
              <a:t>deposits        from risk-averse investors at date 0</a:t>
            </a:r>
          </a:p>
          <a:p>
            <a:pPr lvl="2">
              <a:buFontTx/>
              <a:buChar char="-"/>
            </a:pPr>
            <a:r>
              <a:rPr lang="en-US" dirty="0"/>
              <a:t>Will run if firm/bank stressed at date 1</a:t>
            </a:r>
          </a:p>
          <a:p>
            <a:pPr lvl="2">
              <a:buFont typeface="Wingdings" panose="05000000000000000000" pitchFamily="2" charset="2"/>
              <a:buChar char="Ø"/>
            </a:pPr>
            <a:endParaRPr lang="en-US" dirty="0"/>
          </a:p>
          <a:p>
            <a:pPr lvl="1">
              <a:buFontTx/>
              <a:buChar char="-"/>
            </a:pPr>
            <a:r>
              <a:rPr lang="en-US" dirty="0"/>
              <a:t>Liabilities II: </a:t>
            </a:r>
            <a:r>
              <a:rPr lang="en-US" dirty="0" smtClean="0"/>
              <a:t>Capital </a:t>
            </a:r>
            <a:r>
              <a:rPr lang="en-US" dirty="0"/>
              <a:t>from deep-pocket risk-neutral investors </a:t>
            </a:r>
          </a:p>
          <a:p>
            <a:pPr marL="457200" lvl="1" indent="0">
              <a:buNone/>
            </a:pPr>
            <a:r>
              <a:rPr lang="en-US" dirty="0"/>
              <a:t>   [ or alternatively, costly-to-raise “core” deposits that do not run ]</a:t>
            </a:r>
          </a:p>
          <a:p>
            <a:pPr lvl="2">
              <a:buFontTx/>
              <a:buChar char="-"/>
            </a:pPr>
            <a:r>
              <a:rPr lang="en-US" dirty="0"/>
              <a:t>Stable but costly capital funding        available at date t</a:t>
            </a:r>
          </a:p>
          <a:p>
            <a:pPr lvl="2">
              <a:buFontTx/>
              <a:buChar char="-"/>
            </a:pPr>
            <a:r>
              <a:rPr lang="en-US" dirty="0"/>
              <a:t>Quadratic costs </a:t>
            </a:r>
          </a:p>
          <a:p>
            <a:pPr lvl="2">
              <a:buFont typeface="Wingdings" panose="05000000000000000000" pitchFamily="2" charset="2"/>
              <a:buChar char="Ø"/>
            </a:pPr>
            <a:endParaRPr lang="en-US" dirty="0"/>
          </a:p>
          <a:p>
            <a:pPr lvl="1">
              <a:buFontTx/>
              <a:buChar char="-"/>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93036610"/>
              </p:ext>
            </p:extLst>
          </p:nvPr>
        </p:nvGraphicFramePr>
        <p:xfrm>
          <a:off x="5496432" y="3474087"/>
          <a:ext cx="482600" cy="542925"/>
        </p:xfrm>
        <a:graphic>
          <a:graphicData uri="http://schemas.openxmlformats.org/presentationml/2006/ole">
            <mc:AlternateContent xmlns:mc="http://schemas.openxmlformats.org/markup-compatibility/2006">
              <mc:Choice xmlns:v="urn:schemas-microsoft-com:vml" Requires="v">
                <p:oleObj spid="_x0000_s29977" name="Equation" r:id="rId4" imgW="203040" imgH="228600" progId="Equation.DSMT4">
                  <p:embed/>
                </p:oleObj>
              </mc:Choice>
              <mc:Fallback>
                <p:oleObj name="Equation" r:id="rId4" imgW="203040" imgH="228600" progId="Equation.DSMT4">
                  <p:embed/>
                  <p:pic>
                    <p:nvPicPr>
                      <p:cNvPr id="0" name=""/>
                      <p:cNvPicPr/>
                      <p:nvPr/>
                    </p:nvPicPr>
                    <p:blipFill>
                      <a:blip r:embed="rId5"/>
                      <a:stretch>
                        <a:fillRect/>
                      </a:stretch>
                    </p:blipFill>
                    <p:spPr>
                      <a:xfrm>
                        <a:off x="5496432" y="3474087"/>
                        <a:ext cx="482600" cy="5429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60138800"/>
              </p:ext>
            </p:extLst>
          </p:nvPr>
        </p:nvGraphicFramePr>
        <p:xfrm>
          <a:off x="5396684" y="5320447"/>
          <a:ext cx="341048" cy="558078"/>
        </p:xfrm>
        <a:graphic>
          <a:graphicData uri="http://schemas.openxmlformats.org/presentationml/2006/ole">
            <mc:AlternateContent xmlns:mc="http://schemas.openxmlformats.org/markup-compatibility/2006">
              <mc:Choice xmlns:v="urn:schemas-microsoft-com:vml" Requires="v">
                <p:oleObj spid="_x0000_s29978" name="Equation" r:id="rId6" imgW="139680" imgH="228600" progId="Equation.DSMT4">
                  <p:embed/>
                </p:oleObj>
              </mc:Choice>
              <mc:Fallback>
                <p:oleObj name="Equation" r:id="rId6" imgW="139680" imgH="228600" progId="Equation.DSMT4">
                  <p:embed/>
                  <p:pic>
                    <p:nvPicPr>
                      <p:cNvPr id="0" name=""/>
                      <p:cNvPicPr/>
                      <p:nvPr/>
                    </p:nvPicPr>
                    <p:blipFill>
                      <a:blip r:embed="rId7"/>
                      <a:stretch>
                        <a:fillRect/>
                      </a:stretch>
                    </p:blipFill>
                    <p:spPr>
                      <a:xfrm>
                        <a:off x="5396684" y="5320447"/>
                        <a:ext cx="341048" cy="55807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25722569"/>
              </p:ext>
            </p:extLst>
          </p:nvPr>
        </p:nvGraphicFramePr>
        <p:xfrm>
          <a:off x="3675380" y="3097161"/>
          <a:ext cx="343004" cy="441005"/>
        </p:xfrm>
        <a:graphic>
          <a:graphicData uri="http://schemas.openxmlformats.org/presentationml/2006/ole">
            <mc:AlternateContent xmlns:mc="http://schemas.openxmlformats.org/markup-compatibility/2006">
              <mc:Choice xmlns:v="urn:schemas-microsoft-com:vml" Requires="v">
                <p:oleObj spid="_x0000_s29979" name="Equation" r:id="rId8" imgW="177480" imgH="228600" progId="Equation.DSMT4">
                  <p:embed/>
                </p:oleObj>
              </mc:Choice>
              <mc:Fallback>
                <p:oleObj name="Equation" r:id="rId8" imgW="177480" imgH="228600" progId="Equation.DSMT4">
                  <p:embed/>
                  <p:pic>
                    <p:nvPicPr>
                      <p:cNvPr id="0" name=""/>
                      <p:cNvPicPr/>
                      <p:nvPr/>
                    </p:nvPicPr>
                    <p:blipFill>
                      <a:blip r:embed="rId9"/>
                      <a:stretch>
                        <a:fillRect/>
                      </a:stretch>
                    </p:blipFill>
                    <p:spPr>
                      <a:xfrm>
                        <a:off x="3675380" y="3097161"/>
                        <a:ext cx="343004" cy="44100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52562553"/>
              </p:ext>
            </p:extLst>
          </p:nvPr>
        </p:nvGraphicFramePr>
        <p:xfrm>
          <a:off x="3675380" y="5599486"/>
          <a:ext cx="852170" cy="1004343"/>
        </p:xfrm>
        <a:graphic>
          <a:graphicData uri="http://schemas.openxmlformats.org/presentationml/2006/ole">
            <mc:AlternateContent xmlns:mc="http://schemas.openxmlformats.org/markup-compatibility/2006">
              <mc:Choice xmlns:v="urn:schemas-microsoft-com:vml" Requires="v">
                <p:oleObj spid="_x0000_s29980" name="Equation" r:id="rId10" imgW="355320" imgH="419040" progId="Equation.DSMT4">
                  <p:embed/>
                </p:oleObj>
              </mc:Choice>
              <mc:Fallback>
                <p:oleObj name="Equation" r:id="rId10" imgW="355320" imgH="419040" progId="Equation.DSMT4">
                  <p:embed/>
                  <p:pic>
                    <p:nvPicPr>
                      <p:cNvPr id="0" name=""/>
                      <p:cNvPicPr/>
                      <p:nvPr/>
                    </p:nvPicPr>
                    <p:blipFill>
                      <a:blip r:embed="rId11"/>
                      <a:stretch>
                        <a:fillRect/>
                      </a:stretch>
                    </p:blipFill>
                    <p:spPr>
                      <a:xfrm>
                        <a:off x="3675380" y="5599486"/>
                        <a:ext cx="852170" cy="1004343"/>
                      </a:xfrm>
                      <a:prstGeom prst="rect">
                        <a:avLst/>
                      </a:prstGeom>
                    </p:spPr>
                  </p:pic>
                </p:oleObj>
              </mc:Fallback>
            </mc:AlternateContent>
          </a:graphicData>
        </a:graphic>
      </p:graphicFrame>
    </p:spTree>
    <p:extLst>
      <p:ext uri="{BB962C8B-B14F-4D97-AF65-F5344CB8AC3E}">
        <p14:creationId xmlns:p14="http://schemas.microsoft.com/office/powerpoint/2010/main" val="3568842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Liquidity stress in the economy</a:t>
            </a:r>
          </a:p>
        </p:txBody>
      </p:sp>
      <p:sp>
        <p:nvSpPr>
          <p:cNvPr id="3" name="Content Placeholder 2"/>
          <p:cNvSpPr>
            <a:spLocks noGrp="1"/>
          </p:cNvSpPr>
          <p:nvPr>
            <p:ph idx="1"/>
          </p:nvPr>
        </p:nvSpPr>
        <p:spPr/>
        <p:txBody>
          <a:bodyPr>
            <a:normAutofit/>
          </a:bodyPr>
          <a:lstStyle/>
          <a:p>
            <a:r>
              <a:rPr lang="en-US" dirty="0"/>
              <a:t>Economy stressed with probability </a:t>
            </a:r>
            <a:r>
              <a:rPr lang="en-US" i="1" dirty="0"/>
              <a:t>q </a:t>
            </a:r>
            <a:r>
              <a:rPr lang="en-US" dirty="0"/>
              <a:t>/ θ, healthy otherwise.</a:t>
            </a:r>
          </a:p>
          <a:p>
            <a:r>
              <a:rPr lang="en-US" dirty="0"/>
              <a:t>Conditional on economy stress, probability </a:t>
            </a:r>
            <a:r>
              <a:rPr lang="el-GR" dirty="0"/>
              <a:t>θ</a:t>
            </a:r>
            <a:r>
              <a:rPr lang="en-US" dirty="0"/>
              <a:t>  that specific bank-firm pair’s investment is stressed and has to be “rescued” with additional investment </a:t>
            </a:r>
          </a:p>
        </p:txBody>
      </p:sp>
      <p:graphicFrame>
        <p:nvGraphicFramePr>
          <p:cNvPr id="4" name="Object 3"/>
          <p:cNvGraphicFramePr>
            <a:graphicFrameLocks noChangeAspect="1"/>
          </p:cNvGraphicFramePr>
          <p:nvPr>
            <p:extLst>
              <p:ext uri="{D42A27DB-BD31-4B8C-83A1-F6EECF244321}">
                <p14:modId xmlns:p14="http://schemas.microsoft.com/office/powerpoint/2010/main" val="490950288"/>
              </p:ext>
            </p:extLst>
          </p:nvPr>
        </p:nvGraphicFramePr>
        <p:xfrm>
          <a:off x="2838190" y="3060441"/>
          <a:ext cx="359410" cy="555188"/>
        </p:xfrm>
        <a:graphic>
          <a:graphicData uri="http://schemas.openxmlformats.org/presentationml/2006/ole">
            <mc:AlternateContent xmlns:mc="http://schemas.openxmlformats.org/markup-compatibility/2006">
              <mc:Choice xmlns:v="urn:schemas-microsoft-com:vml" Requires="v">
                <p:oleObj spid="_x0000_s38975" name="Equation" r:id="rId4" imgW="139680" imgH="228600" progId="Equation.DSMT4">
                  <p:embed/>
                </p:oleObj>
              </mc:Choice>
              <mc:Fallback>
                <p:oleObj name="Equation" r:id="rId4" imgW="139680" imgH="228600" progId="Equation.DSMT4">
                  <p:embed/>
                  <p:pic>
                    <p:nvPicPr>
                      <p:cNvPr id="0" name=""/>
                      <p:cNvPicPr/>
                      <p:nvPr/>
                    </p:nvPicPr>
                    <p:blipFill>
                      <a:blip r:embed="rId5"/>
                      <a:stretch>
                        <a:fillRect/>
                      </a:stretch>
                    </p:blipFill>
                    <p:spPr>
                      <a:xfrm>
                        <a:off x="2838190" y="3060441"/>
                        <a:ext cx="359410" cy="555188"/>
                      </a:xfrm>
                      <a:prstGeom prst="rect">
                        <a:avLst/>
                      </a:prstGeom>
                    </p:spPr>
                  </p:pic>
                </p:oleObj>
              </mc:Fallback>
            </mc:AlternateContent>
          </a:graphicData>
        </a:graphic>
      </p:graphicFrame>
    </p:spTree>
    <p:extLst>
      <p:ext uri="{BB962C8B-B14F-4D97-AF65-F5344CB8AC3E}">
        <p14:creationId xmlns:p14="http://schemas.microsoft.com/office/powerpoint/2010/main" val="20654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086495" y="1712422"/>
            <a:ext cx="1978429" cy="922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86495" y="2643447"/>
            <a:ext cx="1953490" cy="93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064924" y="2926080"/>
            <a:ext cx="1695796" cy="656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4061419" y="3581961"/>
            <a:ext cx="3386785" cy="1810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38349" y="6223603"/>
            <a:ext cx="1413164" cy="369332"/>
          </a:xfrm>
          <a:prstGeom prst="rect">
            <a:avLst/>
          </a:prstGeom>
          <a:noFill/>
        </p:spPr>
        <p:txBody>
          <a:bodyPr wrap="square" rtlCol="0">
            <a:spAutoFit/>
          </a:bodyPr>
          <a:lstStyle/>
          <a:p>
            <a:r>
              <a:rPr lang="en-US" dirty="0"/>
              <a:t>Date 0</a:t>
            </a:r>
          </a:p>
        </p:txBody>
      </p:sp>
      <p:sp>
        <p:nvSpPr>
          <p:cNvPr id="19" name="TextBox 18"/>
          <p:cNvSpPr txBox="1"/>
          <p:nvPr/>
        </p:nvSpPr>
        <p:spPr>
          <a:xfrm>
            <a:off x="5074274" y="6297313"/>
            <a:ext cx="1330036" cy="369332"/>
          </a:xfrm>
          <a:prstGeom prst="rect">
            <a:avLst/>
          </a:prstGeom>
          <a:noFill/>
        </p:spPr>
        <p:txBody>
          <a:bodyPr wrap="square" rtlCol="0">
            <a:spAutoFit/>
          </a:bodyPr>
          <a:lstStyle/>
          <a:p>
            <a:r>
              <a:rPr lang="en-US" dirty="0"/>
              <a:t>Date 1</a:t>
            </a:r>
          </a:p>
        </p:txBody>
      </p:sp>
      <p:sp>
        <p:nvSpPr>
          <p:cNvPr id="21" name="TextBox 20"/>
          <p:cNvSpPr txBox="1"/>
          <p:nvPr/>
        </p:nvSpPr>
        <p:spPr>
          <a:xfrm>
            <a:off x="2443942" y="733150"/>
            <a:ext cx="1255222" cy="646331"/>
          </a:xfrm>
          <a:prstGeom prst="rect">
            <a:avLst/>
          </a:prstGeom>
          <a:noFill/>
        </p:spPr>
        <p:txBody>
          <a:bodyPr wrap="square" rtlCol="0">
            <a:spAutoFit/>
          </a:bodyPr>
          <a:lstStyle/>
          <a:p>
            <a:r>
              <a:rPr lang="en-US" dirty="0"/>
              <a:t>Healthy Economy </a:t>
            </a:r>
          </a:p>
        </p:txBody>
      </p:sp>
      <p:graphicFrame>
        <p:nvGraphicFramePr>
          <p:cNvPr id="22" name="Object 21"/>
          <p:cNvGraphicFramePr>
            <a:graphicFrameLocks noChangeAspect="1"/>
          </p:cNvGraphicFramePr>
          <p:nvPr>
            <p:extLst/>
          </p:nvPr>
        </p:nvGraphicFramePr>
        <p:xfrm>
          <a:off x="2472286" y="1626801"/>
          <a:ext cx="483639" cy="555289"/>
        </p:xfrm>
        <a:graphic>
          <a:graphicData uri="http://schemas.openxmlformats.org/presentationml/2006/ole">
            <mc:AlternateContent xmlns:mc="http://schemas.openxmlformats.org/markup-compatibility/2006">
              <mc:Choice xmlns:v="urn:schemas-microsoft-com:vml" Requires="v">
                <p:oleObj spid="_x0000_s40166" name="Equation" r:id="rId4" imgW="342720" imgH="393480" progId="Equation.DSMT4">
                  <p:embed/>
                </p:oleObj>
              </mc:Choice>
              <mc:Fallback>
                <p:oleObj name="Equation" r:id="rId4" imgW="342720" imgH="393480" progId="Equation.DSMT4">
                  <p:embed/>
                  <p:pic>
                    <p:nvPicPr>
                      <p:cNvPr id="22" name="Object 21"/>
                      <p:cNvPicPr/>
                      <p:nvPr/>
                    </p:nvPicPr>
                    <p:blipFill>
                      <a:blip r:embed="rId5"/>
                      <a:stretch>
                        <a:fillRect/>
                      </a:stretch>
                    </p:blipFill>
                    <p:spPr>
                      <a:xfrm>
                        <a:off x="2472286" y="1626801"/>
                        <a:ext cx="483639" cy="555289"/>
                      </a:xfrm>
                      <a:prstGeom prst="rect">
                        <a:avLst/>
                      </a:prstGeom>
                    </p:spPr>
                  </p:pic>
                </p:oleObj>
              </mc:Fallback>
            </mc:AlternateContent>
          </a:graphicData>
        </a:graphic>
      </p:graphicFrame>
      <p:sp>
        <p:nvSpPr>
          <p:cNvPr id="23" name="TextBox 22"/>
          <p:cNvSpPr txBox="1"/>
          <p:nvPr/>
        </p:nvSpPr>
        <p:spPr>
          <a:xfrm>
            <a:off x="2086495" y="3360128"/>
            <a:ext cx="1330036" cy="923330"/>
          </a:xfrm>
          <a:prstGeom prst="rect">
            <a:avLst/>
          </a:prstGeom>
          <a:noFill/>
        </p:spPr>
        <p:txBody>
          <a:bodyPr wrap="square" rtlCol="0">
            <a:spAutoFit/>
          </a:bodyPr>
          <a:lstStyle/>
          <a:p>
            <a:r>
              <a:rPr lang="en-US" dirty="0"/>
              <a:t>Liquidity stressed </a:t>
            </a:r>
          </a:p>
          <a:p>
            <a:r>
              <a:rPr lang="en-US" dirty="0"/>
              <a:t>Economy</a:t>
            </a:r>
          </a:p>
        </p:txBody>
      </p:sp>
      <p:graphicFrame>
        <p:nvGraphicFramePr>
          <p:cNvPr id="24" name="Object 23"/>
          <p:cNvGraphicFramePr>
            <a:graphicFrameLocks noChangeAspect="1"/>
          </p:cNvGraphicFramePr>
          <p:nvPr>
            <p:extLst/>
          </p:nvPr>
        </p:nvGraphicFramePr>
        <p:xfrm>
          <a:off x="2472286" y="2887766"/>
          <a:ext cx="204412" cy="528064"/>
        </p:xfrm>
        <a:graphic>
          <a:graphicData uri="http://schemas.openxmlformats.org/presentationml/2006/ole">
            <mc:AlternateContent xmlns:mc="http://schemas.openxmlformats.org/markup-compatibility/2006">
              <mc:Choice xmlns:v="urn:schemas-microsoft-com:vml" Requires="v">
                <p:oleObj spid="_x0000_s40167" name="Equation" r:id="rId6" imgW="152280" imgH="393480" progId="Equation.DSMT4">
                  <p:embed/>
                </p:oleObj>
              </mc:Choice>
              <mc:Fallback>
                <p:oleObj name="Equation" r:id="rId6" imgW="152280" imgH="393480" progId="Equation.DSMT4">
                  <p:embed/>
                  <p:pic>
                    <p:nvPicPr>
                      <p:cNvPr id="24" name="Object 23"/>
                      <p:cNvPicPr/>
                      <p:nvPr/>
                    </p:nvPicPr>
                    <p:blipFill>
                      <a:blip r:embed="rId7"/>
                      <a:stretch>
                        <a:fillRect/>
                      </a:stretch>
                    </p:blipFill>
                    <p:spPr>
                      <a:xfrm>
                        <a:off x="2472286" y="2887766"/>
                        <a:ext cx="204412" cy="528064"/>
                      </a:xfrm>
                      <a:prstGeom prst="rect">
                        <a:avLst/>
                      </a:prstGeom>
                    </p:spPr>
                  </p:pic>
                </p:oleObj>
              </mc:Fallback>
            </mc:AlternateContent>
          </a:graphicData>
        </a:graphic>
      </p:graphicFrame>
      <p:sp>
        <p:nvSpPr>
          <p:cNvPr id="25" name="TextBox 24"/>
          <p:cNvSpPr txBox="1"/>
          <p:nvPr/>
        </p:nvSpPr>
        <p:spPr>
          <a:xfrm>
            <a:off x="4214551" y="460978"/>
            <a:ext cx="1221971" cy="646331"/>
          </a:xfrm>
          <a:prstGeom prst="rect">
            <a:avLst/>
          </a:prstGeom>
          <a:noFill/>
        </p:spPr>
        <p:txBody>
          <a:bodyPr wrap="square" rtlCol="0">
            <a:spAutoFit/>
          </a:bodyPr>
          <a:lstStyle/>
          <a:p>
            <a:r>
              <a:rPr lang="en-US" dirty="0"/>
              <a:t>Healthy firm/bank</a:t>
            </a:r>
          </a:p>
        </p:txBody>
      </p:sp>
      <p:sp>
        <p:nvSpPr>
          <p:cNvPr id="26" name="TextBox 25"/>
          <p:cNvSpPr txBox="1"/>
          <p:nvPr/>
        </p:nvSpPr>
        <p:spPr>
          <a:xfrm>
            <a:off x="4405746" y="1133209"/>
            <a:ext cx="365760" cy="369332"/>
          </a:xfrm>
          <a:prstGeom prst="rect">
            <a:avLst/>
          </a:prstGeom>
          <a:noFill/>
        </p:spPr>
        <p:txBody>
          <a:bodyPr wrap="square" rtlCol="0">
            <a:spAutoFit/>
          </a:bodyPr>
          <a:lstStyle/>
          <a:p>
            <a:r>
              <a:rPr lang="en-US" dirty="0"/>
              <a:t>1</a:t>
            </a:r>
          </a:p>
        </p:txBody>
      </p:sp>
      <p:sp>
        <p:nvSpPr>
          <p:cNvPr id="27" name="TextBox 26"/>
          <p:cNvSpPr txBox="1"/>
          <p:nvPr/>
        </p:nvSpPr>
        <p:spPr>
          <a:xfrm>
            <a:off x="5094893" y="1919632"/>
            <a:ext cx="1122219" cy="646331"/>
          </a:xfrm>
          <a:prstGeom prst="rect">
            <a:avLst/>
          </a:prstGeom>
          <a:noFill/>
        </p:spPr>
        <p:txBody>
          <a:bodyPr wrap="square" rtlCol="0">
            <a:spAutoFit/>
          </a:bodyPr>
          <a:lstStyle/>
          <a:p>
            <a:r>
              <a:rPr lang="en-US" dirty="0"/>
              <a:t>Healthy firm/bank</a:t>
            </a:r>
          </a:p>
        </p:txBody>
      </p:sp>
      <p:graphicFrame>
        <p:nvGraphicFramePr>
          <p:cNvPr id="28" name="Object 27"/>
          <p:cNvGraphicFramePr>
            <a:graphicFrameLocks noChangeAspect="1"/>
          </p:cNvGraphicFramePr>
          <p:nvPr>
            <p:extLst>
              <p:ext uri="{D42A27DB-BD31-4B8C-83A1-F6EECF244321}">
                <p14:modId xmlns:p14="http://schemas.microsoft.com/office/powerpoint/2010/main" val="2642159057"/>
              </p:ext>
            </p:extLst>
          </p:nvPr>
        </p:nvGraphicFramePr>
        <p:xfrm>
          <a:off x="5167732" y="2682714"/>
          <a:ext cx="447828" cy="245264"/>
        </p:xfrm>
        <a:graphic>
          <a:graphicData uri="http://schemas.openxmlformats.org/presentationml/2006/ole">
            <mc:AlternateContent xmlns:mc="http://schemas.openxmlformats.org/markup-compatibility/2006">
              <mc:Choice xmlns:v="urn:schemas-microsoft-com:vml" Requires="v">
                <p:oleObj spid="_x0000_s40168" name="Equation" r:id="rId8" imgW="317160" imgH="177480" progId="Equation.DSMT4">
                  <p:embed/>
                </p:oleObj>
              </mc:Choice>
              <mc:Fallback>
                <p:oleObj name="Equation" r:id="rId8" imgW="317160" imgH="177480" progId="Equation.DSMT4">
                  <p:embed/>
                  <p:pic>
                    <p:nvPicPr>
                      <p:cNvPr id="28" name="Object 27"/>
                      <p:cNvPicPr/>
                      <p:nvPr/>
                    </p:nvPicPr>
                    <p:blipFill>
                      <a:blip r:embed="rId9"/>
                      <a:stretch>
                        <a:fillRect/>
                      </a:stretch>
                    </p:blipFill>
                    <p:spPr>
                      <a:xfrm>
                        <a:off x="5167732" y="2682714"/>
                        <a:ext cx="447828" cy="245264"/>
                      </a:xfrm>
                      <a:prstGeom prst="rect">
                        <a:avLst/>
                      </a:prstGeom>
                    </p:spPr>
                  </p:pic>
                </p:oleObj>
              </mc:Fallback>
            </mc:AlternateContent>
          </a:graphicData>
        </a:graphic>
      </p:graphicFrame>
      <p:sp>
        <p:nvSpPr>
          <p:cNvPr id="29" name="TextBox 28"/>
          <p:cNvSpPr txBox="1"/>
          <p:nvPr/>
        </p:nvSpPr>
        <p:spPr>
          <a:xfrm>
            <a:off x="4825537" y="4672493"/>
            <a:ext cx="1709924" cy="923330"/>
          </a:xfrm>
          <a:prstGeom prst="rect">
            <a:avLst/>
          </a:prstGeom>
          <a:noFill/>
        </p:spPr>
        <p:txBody>
          <a:bodyPr wrap="square" rtlCol="0">
            <a:spAutoFit/>
          </a:bodyPr>
          <a:lstStyle/>
          <a:p>
            <a:r>
              <a:rPr lang="en-US" dirty="0"/>
              <a:t>Stressed</a:t>
            </a:r>
          </a:p>
          <a:p>
            <a:r>
              <a:rPr lang="en-US" dirty="0"/>
              <a:t>Firm, Rescue Investment</a:t>
            </a:r>
          </a:p>
        </p:txBody>
      </p:sp>
      <p:graphicFrame>
        <p:nvGraphicFramePr>
          <p:cNvPr id="30" name="Object 29"/>
          <p:cNvGraphicFramePr>
            <a:graphicFrameLocks noChangeAspect="1"/>
          </p:cNvGraphicFramePr>
          <p:nvPr>
            <p:extLst>
              <p:ext uri="{D42A27DB-BD31-4B8C-83A1-F6EECF244321}">
                <p14:modId xmlns:p14="http://schemas.microsoft.com/office/powerpoint/2010/main" val="1376499763"/>
              </p:ext>
            </p:extLst>
          </p:nvPr>
        </p:nvGraphicFramePr>
        <p:xfrm>
          <a:off x="5074274" y="4267929"/>
          <a:ext cx="186916" cy="261682"/>
        </p:xfrm>
        <a:graphic>
          <a:graphicData uri="http://schemas.openxmlformats.org/presentationml/2006/ole">
            <mc:AlternateContent xmlns:mc="http://schemas.openxmlformats.org/markup-compatibility/2006">
              <mc:Choice xmlns:v="urn:schemas-microsoft-com:vml" Requires="v">
                <p:oleObj spid="_x0000_s40169" name="Equation" r:id="rId10" imgW="126720" imgH="177480" progId="Equation.DSMT4">
                  <p:embed/>
                </p:oleObj>
              </mc:Choice>
              <mc:Fallback>
                <p:oleObj name="Equation" r:id="rId10" imgW="126720" imgH="177480" progId="Equation.DSMT4">
                  <p:embed/>
                  <p:pic>
                    <p:nvPicPr>
                      <p:cNvPr id="30" name="Object 29"/>
                      <p:cNvPicPr/>
                      <p:nvPr/>
                    </p:nvPicPr>
                    <p:blipFill>
                      <a:blip r:embed="rId11"/>
                      <a:stretch>
                        <a:fillRect/>
                      </a:stretch>
                    </p:blipFill>
                    <p:spPr>
                      <a:xfrm>
                        <a:off x="5074274" y="4267929"/>
                        <a:ext cx="186916" cy="261682"/>
                      </a:xfrm>
                      <a:prstGeom prst="rect">
                        <a:avLst/>
                      </a:prstGeom>
                    </p:spPr>
                  </p:pic>
                </p:oleObj>
              </mc:Fallback>
            </mc:AlternateContent>
          </a:graphicData>
        </a:graphic>
      </p:graphicFrame>
      <p:sp>
        <p:nvSpPr>
          <p:cNvPr id="31" name="TextBox 30">
            <a:extLst>
              <a:ext uri="{FF2B5EF4-FFF2-40B4-BE49-F238E27FC236}">
                <a16:creationId xmlns:a16="http://schemas.microsoft.com/office/drawing/2014/main" id="{3DC96836-245A-4E6C-A8CE-7451C56EE176}"/>
              </a:ext>
            </a:extLst>
          </p:cNvPr>
          <p:cNvSpPr txBox="1"/>
          <p:nvPr/>
        </p:nvSpPr>
        <p:spPr>
          <a:xfrm>
            <a:off x="7878489" y="5207605"/>
            <a:ext cx="2557061" cy="369332"/>
          </a:xfrm>
          <a:prstGeom prst="rect">
            <a:avLst/>
          </a:prstGeom>
          <a:noFill/>
        </p:spPr>
        <p:txBody>
          <a:bodyPr wrap="square" rtlCol="0">
            <a:spAutoFit/>
          </a:bodyPr>
          <a:lstStyle/>
          <a:p>
            <a:r>
              <a:rPr lang="en-US" dirty="0"/>
              <a:t>Stressed Bank</a:t>
            </a:r>
          </a:p>
        </p:txBody>
      </p:sp>
      <p:cxnSp>
        <p:nvCxnSpPr>
          <p:cNvPr id="33" name="Straight Arrow Connector 32">
            <a:extLst>
              <a:ext uri="{FF2B5EF4-FFF2-40B4-BE49-F238E27FC236}">
                <a16:creationId xmlns:a16="http://schemas.microsoft.com/office/drawing/2014/main" id="{D416BFDA-90C3-4E27-B187-E6961964EC1A}"/>
              </a:ext>
            </a:extLst>
          </p:cNvPr>
          <p:cNvCxnSpPr/>
          <p:nvPr/>
        </p:nvCxnSpPr>
        <p:spPr>
          <a:xfrm flipV="1">
            <a:off x="5785659" y="2265121"/>
            <a:ext cx="1695796" cy="656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B408E81-A5D7-4897-A7FF-E9683E6A34EF}"/>
              </a:ext>
            </a:extLst>
          </p:cNvPr>
          <p:cNvSpPr txBox="1"/>
          <p:nvPr/>
        </p:nvSpPr>
        <p:spPr>
          <a:xfrm>
            <a:off x="7912908" y="3574473"/>
            <a:ext cx="1338180" cy="646331"/>
          </a:xfrm>
          <a:prstGeom prst="rect">
            <a:avLst/>
          </a:prstGeom>
          <a:noFill/>
        </p:spPr>
        <p:txBody>
          <a:bodyPr wrap="square" rtlCol="0">
            <a:spAutoFit/>
          </a:bodyPr>
          <a:lstStyle/>
          <a:p>
            <a:r>
              <a:rPr lang="en-US" dirty="0">
                <a:solidFill>
                  <a:srgbClr val="FF0000"/>
                </a:solidFill>
              </a:rPr>
              <a:t>Inter-bank      </a:t>
            </a:r>
          </a:p>
          <a:p>
            <a:r>
              <a:rPr lang="en-US" dirty="0">
                <a:solidFill>
                  <a:srgbClr val="FF0000"/>
                </a:solidFill>
              </a:rPr>
              <a:t>   market</a:t>
            </a:r>
          </a:p>
        </p:txBody>
      </p:sp>
      <p:sp>
        <p:nvSpPr>
          <p:cNvPr id="2" name="TextBox 1"/>
          <p:cNvSpPr txBox="1"/>
          <p:nvPr/>
        </p:nvSpPr>
        <p:spPr>
          <a:xfrm>
            <a:off x="422032" y="2386349"/>
            <a:ext cx="1494692" cy="923330"/>
          </a:xfrm>
          <a:prstGeom prst="rect">
            <a:avLst/>
          </a:prstGeom>
          <a:noFill/>
        </p:spPr>
        <p:txBody>
          <a:bodyPr wrap="square" rtlCol="0">
            <a:spAutoFit/>
          </a:bodyPr>
          <a:lstStyle/>
          <a:p>
            <a:r>
              <a:rPr lang="en-US" dirty="0"/>
              <a:t>Bank-firm pairs, date-0 investment </a:t>
            </a:r>
          </a:p>
        </p:txBody>
      </p:sp>
      <p:cxnSp>
        <p:nvCxnSpPr>
          <p:cNvPr id="4" name="Straight Arrow Connector 3"/>
          <p:cNvCxnSpPr/>
          <p:nvPr/>
        </p:nvCxnSpPr>
        <p:spPr>
          <a:xfrm>
            <a:off x="9251088" y="2386349"/>
            <a:ext cx="0" cy="2688571"/>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7757160" y="1919632"/>
            <a:ext cx="1905000" cy="369332"/>
          </a:xfrm>
          <a:prstGeom prst="rect">
            <a:avLst/>
          </a:prstGeom>
          <a:noFill/>
        </p:spPr>
        <p:txBody>
          <a:bodyPr wrap="square" rtlCol="0">
            <a:spAutoFit/>
          </a:bodyPr>
          <a:lstStyle/>
          <a:p>
            <a:r>
              <a:rPr lang="en-US" dirty="0"/>
              <a:t>Healthy Bank</a:t>
            </a:r>
          </a:p>
        </p:txBody>
      </p:sp>
      <p:cxnSp>
        <p:nvCxnSpPr>
          <p:cNvPr id="14" name="Straight Arrow Connector 13"/>
          <p:cNvCxnSpPr/>
          <p:nvPr/>
        </p:nvCxnSpPr>
        <p:spPr>
          <a:xfrm flipV="1">
            <a:off x="4061419" y="460978"/>
            <a:ext cx="2933741" cy="1251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20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Stressed firm/bank at date 1</a:t>
            </a:r>
          </a:p>
        </p:txBody>
      </p:sp>
      <p:sp>
        <p:nvSpPr>
          <p:cNvPr id="3" name="Content Placeholder 2"/>
          <p:cNvSpPr>
            <a:spLocks noGrp="1"/>
          </p:cNvSpPr>
          <p:nvPr>
            <p:ph idx="1"/>
          </p:nvPr>
        </p:nvSpPr>
        <p:spPr/>
        <p:txBody>
          <a:bodyPr>
            <a:normAutofit/>
          </a:bodyPr>
          <a:lstStyle/>
          <a:p>
            <a:r>
              <a:rPr lang="en-US" dirty="0"/>
              <a:t>If bank-firm pair stressed</a:t>
            </a:r>
          </a:p>
          <a:p>
            <a:pPr lvl="1"/>
            <a:r>
              <a:rPr lang="en-US" dirty="0"/>
              <a:t>Firm will withdraw deposit and ask for additional loan to fund its optimal date-1 “rescue” investment.</a:t>
            </a:r>
          </a:p>
          <a:p>
            <a:pPr lvl="1"/>
            <a:r>
              <a:rPr lang="en-US" dirty="0"/>
              <a:t>Risk averse depositors will run.</a:t>
            </a:r>
          </a:p>
          <a:p>
            <a:r>
              <a:rPr lang="en-US" dirty="0"/>
              <a:t>Stressed banks will raise funding </a:t>
            </a:r>
          </a:p>
          <a:p>
            <a:pPr marL="457200" lvl="1" indent="0">
              <a:buNone/>
            </a:pPr>
            <a:r>
              <a:rPr lang="en-US" dirty="0"/>
              <a:t>(1) From the date-1 inter-bank market at rate     .</a:t>
            </a:r>
          </a:p>
          <a:p>
            <a:pPr marL="457200" lvl="1" indent="0">
              <a:buNone/>
            </a:pPr>
            <a:r>
              <a:rPr lang="en-US" dirty="0"/>
              <a:t>(2) They also can raise date-1 capital       </a:t>
            </a:r>
          </a:p>
        </p:txBody>
      </p:sp>
      <p:graphicFrame>
        <p:nvGraphicFramePr>
          <p:cNvPr id="4" name="Object 3"/>
          <p:cNvGraphicFramePr>
            <a:graphicFrameLocks noChangeAspect="1"/>
          </p:cNvGraphicFramePr>
          <p:nvPr>
            <p:extLst>
              <p:ext uri="{D42A27DB-BD31-4B8C-83A1-F6EECF244321}">
                <p14:modId xmlns:p14="http://schemas.microsoft.com/office/powerpoint/2010/main" val="2424756839"/>
              </p:ext>
            </p:extLst>
          </p:nvPr>
        </p:nvGraphicFramePr>
        <p:xfrm>
          <a:off x="6962140" y="3704273"/>
          <a:ext cx="398780" cy="717804"/>
        </p:xfrm>
        <a:graphic>
          <a:graphicData uri="http://schemas.openxmlformats.org/presentationml/2006/ole">
            <mc:AlternateContent xmlns:mc="http://schemas.openxmlformats.org/markup-compatibility/2006">
              <mc:Choice xmlns:v="urn:schemas-microsoft-com:vml" Requires="v">
                <p:oleObj spid="_x0000_s30911" name="Equation" r:id="rId4" imgW="126720" imgH="228600" progId="Equation.DSMT4">
                  <p:embed/>
                </p:oleObj>
              </mc:Choice>
              <mc:Fallback>
                <p:oleObj name="Equation" r:id="rId4" imgW="126720" imgH="228600" progId="Equation.DSMT4">
                  <p:embed/>
                  <p:pic>
                    <p:nvPicPr>
                      <p:cNvPr id="0" name=""/>
                      <p:cNvPicPr/>
                      <p:nvPr/>
                    </p:nvPicPr>
                    <p:blipFill>
                      <a:blip r:embed="rId5"/>
                      <a:stretch>
                        <a:fillRect/>
                      </a:stretch>
                    </p:blipFill>
                    <p:spPr>
                      <a:xfrm>
                        <a:off x="6962140" y="3704273"/>
                        <a:ext cx="398780" cy="71780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16961100"/>
              </p:ext>
            </p:extLst>
          </p:nvPr>
        </p:nvGraphicFramePr>
        <p:xfrm>
          <a:off x="5893435" y="4090607"/>
          <a:ext cx="405130" cy="662940"/>
        </p:xfrm>
        <a:graphic>
          <a:graphicData uri="http://schemas.openxmlformats.org/presentationml/2006/ole">
            <mc:AlternateContent xmlns:mc="http://schemas.openxmlformats.org/markup-compatibility/2006">
              <mc:Choice xmlns:v="urn:schemas-microsoft-com:vml" Requires="v">
                <p:oleObj spid="_x0000_s30912" name="Equation" r:id="rId6" imgW="139680" imgH="228600" progId="Equation.DSMT4">
                  <p:embed/>
                </p:oleObj>
              </mc:Choice>
              <mc:Fallback>
                <p:oleObj name="Equation" r:id="rId6" imgW="139680" imgH="228600" progId="Equation.DSMT4">
                  <p:embed/>
                  <p:pic>
                    <p:nvPicPr>
                      <p:cNvPr id="0" name=""/>
                      <p:cNvPicPr/>
                      <p:nvPr/>
                    </p:nvPicPr>
                    <p:blipFill>
                      <a:blip r:embed="rId7"/>
                      <a:stretch>
                        <a:fillRect/>
                      </a:stretch>
                    </p:blipFill>
                    <p:spPr>
                      <a:xfrm>
                        <a:off x="5893435" y="4090607"/>
                        <a:ext cx="405130" cy="662940"/>
                      </a:xfrm>
                      <a:prstGeom prst="rect">
                        <a:avLst/>
                      </a:prstGeom>
                    </p:spPr>
                  </p:pic>
                </p:oleObj>
              </mc:Fallback>
            </mc:AlternateContent>
          </a:graphicData>
        </a:graphic>
      </p:graphicFrame>
    </p:spTree>
    <p:extLst>
      <p:ext uri="{BB962C8B-B14F-4D97-AF65-F5344CB8AC3E}">
        <p14:creationId xmlns:p14="http://schemas.microsoft.com/office/powerpoint/2010/main" val="255331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0902-246B-4210-9905-2D042ECF688B}"/>
              </a:ext>
            </a:extLst>
          </p:cNvPr>
          <p:cNvSpPr>
            <a:spLocks noGrp="1"/>
          </p:cNvSpPr>
          <p:nvPr>
            <p:ph type="title"/>
          </p:nvPr>
        </p:nvSpPr>
        <p:spPr/>
        <p:txBody>
          <a:bodyPr/>
          <a:lstStyle/>
          <a:p>
            <a:r>
              <a:rPr lang="en-US" dirty="0"/>
              <a:t>Conundrum: Where did all the liquidity go?</a:t>
            </a:r>
          </a:p>
        </p:txBody>
      </p:sp>
      <p:sp>
        <p:nvSpPr>
          <p:cNvPr id="3" name="Content Placeholder 2">
            <a:extLst>
              <a:ext uri="{FF2B5EF4-FFF2-40B4-BE49-F238E27FC236}">
                <a16:creationId xmlns:a16="http://schemas.microsoft.com/office/drawing/2014/main" id="{423E3D4A-85A4-4797-8A4C-B1ADAC5010C0}"/>
              </a:ext>
            </a:extLst>
          </p:cNvPr>
          <p:cNvSpPr>
            <a:spLocks noGrp="1"/>
          </p:cNvSpPr>
          <p:nvPr>
            <p:ph idx="1"/>
          </p:nvPr>
        </p:nvSpPr>
        <p:spPr>
          <a:xfrm>
            <a:off x="582657" y="1643821"/>
            <a:ext cx="11609343" cy="5530361"/>
          </a:xfrm>
        </p:spPr>
        <p:txBody>
          <a:bodyPr>
            <a:normAutofit/>
          </a:bodyPr>
          <a:lstStyle/>
          <a:p>
            <a:r>
              <a:rPr lang="en-US" dirty="0"/>
              <a:t>Unprecedented expansion of central bank balance sheets since 2008 </a:t>
            </a:r>
          </a:p>
          <a:p>
            <a:pPr lvl="1"/>
            <a:r>
              <a:rPr lang="en-US" dirty="0"/>
              <a:t>Central banks issue reserves (central bank liability) to commercial banks (commercial bank asset) while buying bonds </a:t>
            </a:r>
          </a:p>
          <a:p>
            <a:pPr lvl="2"/>
            <a:r>
              <a:rPr lang="en-US" dirty="0"/>
              <a:t>Most liquid asset on planet.</a:t>
            </a:r>
          </a:p>
          <a:p>
            <a:r>
              <a:rPr lang="en-US" dirty="0"/>
              <a:t>Yet… </a:t>
            </a:r>
          </a:p>
          <a:p>
            <a:r>
              <a:rPr lang="en-US" dirty="0"/>
              <a:t>Surprisingly fragile liquidity conditions in money markets</a:t>
            </a:r>
          </a:p>
          <a:p>
            <a:pPr lvl="1">
              <a:buFontTx/>
              <a:buChar char="-"/>
            </a:pPr>
            <a:r>
              <a:rPr lang="en-US" dirty="0"/>
              <a:t>Unexpectedly large spikes in repo markets in September 2019</a:t>
            </a:r>
          </a:p>
          <a:p>
            <a:pPr lvl="1">
              <a:buFontTx/>
              <a:buChar char="-"/>
            </a:pPr>
            <a:r>
              <a:rPr lang="en-US" dirty="0"/>
              <a:t>Dash for cash in March 2020</a:t>
            </a:r>
          </a:p>
          <a:p>
            <a:pPr lvl="1">
              <a:buFontTx/>
              <a:buChar char="-"/>
            </a:pPr>
            <a:r>
              <a:rPr lang="en-US" dirty="0"/>
              <a:t>UK Gilts: LDI (pension) crisis following the “mini budget” in October </a:t>
            </a:r>
            <a:r>
              <a:rPr lang="en-US" dirty="0" smtClean="0"/>
              <a:t>2022</a:t>
            </a:r>
          </a:p>
          <a:p>
            <a:pPr lvl="1">
              <a:buFontTx/>
              <a:buChar char="-"/>
            </a:pPr>
            <a:r>
              <a:rPr lang="en-US" dirty="0"/>
              <a:t>U</a:t>
            </a:r>
            <a:r>
              <a:rPr lang="en-US" dirty="0" smtClean="0"/>
              <a:t>ninsured depositor runs </a:t>
            </a:r>
            <a:r>
              <a:rPr lang="en-US" dirty="0"/>
              <a:t>based on bank solvency </a:t>
            </a:r>
            <a:r>
              <a:rPr lang="en-US" dirty="0" smtClean="0"/>
              <a:t>concerns in March 2023</a:t>
            </a:r>
          </a:p>
          <a:p>
            <a:r>
              <a:rPr lang="en-US" dirty="0"/>
              <a:t>Why?</a:t>
            </a:r>
          </a:p>
          <a:p>
            <a:pPr lvl="1">
              <a:buFontTx/>
              <a:buChar char="-"/>
            </a:pPr>
            <a:endParaRPr lang="en-US" dirty="0"/>
          </a:p>
        </p:txBody>
      </p:sp>
    </p:spTree>
    <p:extLst>
      <p:ext uri="{BB962C8B-B14F-4D97-AF65-F5344CB8AC3E}">
        <p14:creationId xmlns:p14="http://schemas.microsoft.com/office/powerpoint/2010/main" val="2915066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Healthy bank behavior at date 1</a:t>
            </a:r>
          </a:p>
        </p:txBody>
      </p:sp>
      <p:sp>
        <p:nvSpPr>
          <p:cNvPr id="3" name="Content Placeholder 2"/>
          <p:cNvSpPr>
            <a:spLocks noGrp="1"/>
          </p:cNvSpPr>
          <p:nvPr>
            <p:ph idx="1"/>
          </p:nvPr>
        </p:nvSpPr>
        <p:spPr/>
        <p:txBody>
          <a:bodyPr/>
          <a:lstStyle/>
          <a:p>
            <a:r>
              <a:rPr lang="en-US" dirty="0"/>
              <a:t>Only a fraction     of healthy banks lend to stressed banks in the inter-bank market.</a:t>
            </a:r>
          </a:p>
          <a:p>
            <a:endParaRPr lang="en-US" dirty="0"/>
          </a:p>
          <a:p>
            <a:r>
              <a:rPr lang="en-US" dirty="0"/>
              <a:t>Remaining fear being tainted:  (1 -      ) “safe” healthy banks </a:t>
            </a:r>
          </a:p>
          <a:p>
            <a:pPr lvl="1"/>
            <a:r>
              <a:rPr lang="en-US" dirty="0"/>
              <a:t>forego lending</a:t>
            </a:r>
          </a:p>
          <a:p>
            <a:pPr lvl="1"/>
            <a:r>
              <a:rPr lang="en-US" dirty="0"/>
              <a:t>but being seen as safe, receive flight-to-safety deposits that run from stressed banks</a:t>
            </a:r>
            <a:r>
              <a:rPr lang="en-US" dirty="0" smtClean="0"/>
              <a:t>.</a:t>
            </a:r>
          </a:p>
          <a:p>
            <a:endParaRPr lang="en-US" dirty="0"/>
          </a:p>
          <a:p>
            <a:r>
              <a:rPr lang="en-US" dirty="0" smtClean="0"/>
              <a:t>        fixed for now</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04890819"/>
              </p:ext>
            </p:extLst>
          </p:nvPr>
        </p:nvGraphicFramePr>
        <p:xfrm>
          <a:off x="3261360" y="1825625"/>
          <a:ext cx="494665" cy="484369"/>
        </p:xfrm>
        <a:graphic>
          <a:graphicData uri="http://schemas.openxmlformats.org/presentationml/2006/ole">
            <mc:AlternateContent xmlns:mc="http://schemas.openxmlformats.org/markup-compatibility/2006">
              <mc:Choice xmlns:v="urn:schemas-microsoft-com:vml" Requires="v">
                <p:oleObj spid="_x0000_s41084" name="Equation" r:id="rId4" imgW="350478" imgH="414594" progId="Equation.DSMT4">
                  <p:embed/>
                </p:oleObj>
              </mc:Choice>
              <mc:Fallback>
                <p:oleObj name="Equation" r:id="rId4" imgW="350478" imgH="414594" progId="Equation.DSMT4">
                  <p:embed/>
                  <p:pic>
                    <p:nvPicPr>
                      <p:cNvPr id="0" name=""/>
                      <p:cNvPicPr/>
                      <p:nvPr/>
                    </p:nvPicPr>
                    <p:blipFill>
                      <a:blip r:embed="rId5"/>
                      <a:stretch>
                        <a:fillRect/>
                      </a:stretch>
                    </p:blipFill>
                    <p:spPr>
                      <a:xfrm>
                        <a:off x="3261360" y="1825625"/>
                        <a:ext cx="494665" cy="48436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18846150"/>
              </p:ext>
            </p:extLst>
          </p:nvPr>
        </p:nvGraphicFramePr>
        <p:xfrm>
          <a:off x="6111240" y="3278794"/>
          <a:ext cx="335280" cy="471460"/>
        </p:xfrm>
        <a:graphic>
          <a:graphicData uri="http://schemas.openxmlformats.org/presentationml/2006/ole">
            <mc:AlternateContent xmlns:mc="http://schemas.openxmlformats.org/markup-compatibility/2006">
              <mc:Choice xmlns:v="urn:schemas-microsoft-com:vml" Requires="v">
                <p:oleObj spid="_x0000_s41085" name="Equation" r:id="rId6" imgW="139680" imgH="164880" progId="Equation.DSMT4">
                  <p:embed/>
                </p:oleObj>
              </mc:Choice>
              <mc:Fallback>
                <p:oleObj name="Equation" r:id="rId6" imgW="139680" imgH="164880" progId="Equation.DSMT4">
                  <p:embed/>
                  <p:pic>
                    <p:nvPicPr>
                      <p:cNvPr id="0" name=""/>
                      <p:cNvPicPr/>
                      <p:nvPr/>
                    </p:nvPicPr>
                    <p:blipFill>
                      <a:blip r:embed="rId7"/>
                      <a:stretch>
                        <a:fillRect/>
                      </a:stretch>
                    </p:blipFill>
                    <p:spPr>
                      <a:xfrm>
                        <a:off x="6111240" y="3278794"/>
                        <a:ext cx="335280" cy="4714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80120411"/>
              </p:ext>
            </p:extLst>
          </p:nvPr>
        </p:nvGraphicFramePr>
        <p:xfrm>
          <a:off x="1305560" y="5381625"/>
          <a:ext cx="494665" cy="484369"/>
        </p:xfrm>
        <a:graphic>
          <a:graphicData uri="http://schemas.openxmlformats.org/presentationml/2006/ole">
            <mc:AlternateContent xmlns:mc="http://schemas.openxmlformats.org/markup-compatibility/2006">
              <mc:Choice xmlns:v="urn:schemas-microsoft-com:vml" Requires="v">
                <p:oleObj spid="_x0000_s41086" name="Equation" r:id="rId4" imgW="350478" imgH="414594" progId="Equation.DSMT4">
                  <p:embed/>
                </p:oleObj>
              </mc:Choice>
              <mc:Fallback>
                <p:oleObj name="Equation" r:id="rId4" imgW="350478" imgH="414594" progId="Equation.DSMT4">
                  <p:embed/>
                  <p:pic>
                    <p:nvPicPr>
                      <p:cNvPr id="4" name="Object 3"/>
                      <p:cNvPicPr/>
                      <p:nvPr/>
                    </p:nvPicPr>
                    <p:blipFill>
                      <a:blip r:embed="rId5"/>
                      <a:stretch>
                        <a:fillRect/>
                      </a:stretch>
                    </p:blipFill>
                    <p:spPr>
                      <a:xfrm>
                        <a:off x="1305560" y="5381625"/>
                        <a:ext cx="494665" cy="484369"/>
                      </a:xfrm>
                      <a:prstGeom prst="rect">
                        <a:avLst/>
                      </a:prstGeom>
                    </p:spPr>
                  </p:pic>
                </p:oleObj>
              </mc:Fallback>
            </mc:AlternateContent>
          </a:graphicData>
        </a:graphic>
      </p:graphicFrame>
    </p:spTree>
    <p:extLst>
      <p:ext uri="{BB962C8B-B14F-4D97-AF65-F5344CB8AC3E}">
        <p14:creationId xmlns:p14="http://schemas.microsoft.com/office/powerpoint/2010/main" val="1649159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2086495" y="1712422"/>
            <a:ext cx="1978429" cy="922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86495" y="2643447"/>
            <a:ext cx="1953490" cy="93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064924" y="2926080"/>
            <a:ext cx="1695796" cy="656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4061419" y="3581961"/>
            <a:ext cx="3386785" cy="1810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42761" y="5626357"/>
            <a:ext cx="1413164" cy="369332"/>
          </a:xfrm>
          <a:prstGeom prst="rect">
            <a:avLst/>
          </a:prstGeom>
          <a:noFill/>
        </p:spPr>
        <p:txBody>
          <a:bodyPr wrap="square" rtlCol="0">
            <a:spAutoFit/>
          </a:bodyPr>
          <a:lstStyle/>
          <a:p>
            <a:r>
              <a:rPr lang="en-US" dirty="0"/>
              <a:t>Date 0</a:t>
            </a:r>
          </a:p>
        </p:txBody>
      </p:sp>
      <p:sp>
        <p:nvSpPr>
          <p:cNvPr id="19" name="TextBox 18"/>
          <p:cNvSpPr txBox="1"/>
          <p:nvPr/>
        </p:nvSpPr>
        <p:spPr>
          <a:xfrm>
            <a:off x="3769702" y="5624507"/>
            <a:ext cx="1330036" cy="369332"/>
          </a:xfrm>
          <a:prstGeom prst="rect">
            <a:avLst/>
          </a:prstGeom>
          <a:noFill/>
        </p:spPr>
        <p:txBody>
          <a:bodyPr wrap="square" rtlCol="0">
            <a:spAutoFit/>
          </a:bodyPr>
          <a:lstStyle/>
          <a:p>
            <a:r>
              <a:rPr lang="en-US" dirty="0"/>
              <a:t>Date 1</a:t>
            </a:r>
          </a:p>
        </p:txBody>
      </p:sp>
      <p:sp>
        <p:nvSpPr>
          <p:cNvPr id="21" name="TextBox 20"/>
          <p:cNvSpPr txBox="1"/>
          <p:nvPr/>
        </p:nvSpPr>
        <p:spPr>
          <a:xfrm>
            <a:off x="2443942" y="733150"/>
            <a:ext cx="1255222" cy="646331"/>
          </a:xfrm>
          <a:prstGeom prst="rect">
            <a:avLst/>
          </a:prstGeom>
          <a:noFill/>
        </p:spPr>
        <p:txBody>
          <a:bodyPr wrap="square" rtlCol="0">
            <a:spAutoFit/>
          </a:bodyPr>
          <a:lstStyle/>
          <a:p>
            <a:r>
              <a:rPr lang="en-US" dirty="0"/>
              <a:t>Healthy Economy </a:t>
            </a:r>
          </a:p>
        </p:txBody>
      </p:sp>
      <p:graphicFrame>
        <p:nvGraphicFramePr>
          <p:cNvPr id="22" name="Object 21"/>
          <p:cNvGraphicFramePr>
            <a:graphicFrameLocks noChangeAspect="1"/>
          </p:cNvGraphicFramePr>
          <p:nvPr>
            <p:extLst/>
          </p:nvPr>
        </p:nvGraphicFramePr>
        <p:xfrm>
          <a:off x="2472286" y="1626801"/>
          <a:ext cx="483639" cy="555289"/>
        </p:xfrm>
        <a:graphic>
          <a:graphicData uri="http://schemas.openxmlformats.org/presentationml/2006/ole">
            <mc:AlternateContent xmlns:mc="http://schemas.openxmlformats.org/markup-compatibility/2006">
              <mc:Choice xmlns:v="urn:schemas-microsoft-com:vml" Requires="v">
                <p:oleObj spid="_x0000_s42310" name="Equation" r:id="rId4" imgW="342720" imgH="393480" progId="Equation.DSMT4">
                  <p:embed/>
                </p:oleObj>
              </mc:Choice>
              <mc:Fallback>
                <p:oleObj name="Equation" r:id="rId4" imgW="342720" imgH="393480" progId="Equation.DSMT4">
                  <p:embed/>
                  <p:pic>
                    <p:nvPicPr>
                      <p:cNvPr id="22" name="Object 21"/>
                      <p:cNvPicPr/>
                      <p:nvPr/>
                    </p:nvPicPr>
                    <p:blipFill>
                      <a:blip r:embed="rId5"/>
                      <a:stretch>
                        <a:fillRect/>
                      </a:stretch>
                    </p:blipFill>
                    <p:spPr>
                      <a:xfrm>
                        <a:off x="2472286" y="1626801"/>
                        <a:ext cx="483639" cy="555289"/>
                      </a:xfrm>
                      <a:prstGeom prst="rect">
                        <a:avLst/>
                      </a:prstGeom>
                    </p:spPr>
                  </p:pic>
                </p:oleObj>
              </mc:Fallback>
            </mc:AlternateContent>
          </a:graphicData>
        </a:graphic>
      </p:graphicFrame>
      <p:sp>
        <p:nvSpPr>
          <p:cNvPr id="23" name="TextBox 22"/>
          <p:cNvSpPr txBox="1"/>
          <p:nvPr/>
        </p:nvSpPr>
        <p:spPr>
          <a:xfrm>
            <a:off x="2086495" y="3360128"/>
            <a:ext cx="1330036" cy="923330"/>
          </a:xfrm>
          <a:prstGeom prst="rect">
            <a:avLst/>
          </a:prstGeom>
          <a:noFill/>
        </p:spPr>
        <p:txBody>
          <a:bodyPr wrap="square" rtlCol="0">
            <a:spAutoFit/>
          </a:bodyPr>
          <a:lstStyle/>
          <a:p>
            <a:r>
              <a:rPr lang="en-US" dirty="0"/>
              <a:t>Liquidity stressed </a:t>
            </a:r>
          </a:p>
          <a:p>
            <a:r>
              <a:rPr lang="en-US" dirty="0"/>
              <a:t>Economy</a:t>
            </a:r>
          </a:p>
        </p:txBody>
      </p:sp>
      <p:graphicFrame>
        <p:nvGraphicFramePr>
          <p:cNvPr id="24" name="Object 23"/>
          <p:cNvGraphicFramePr>
            <a:graphicFrameLocks noChangeAspect="1"/>
          </p:cNvGraphicFramePr>
          <p:nvPr>
            <p:extLst/>
          </p:nvPr>
        </p:nvGraphicFramePr>
        <p:xfrm>
          <a:off x="2472286" y="2887766"/>
          <a:ext cx="204412" cy="528064"/>
        </p:xfrm>
        <a:graphic>
          <a:graphicData uri="http://schemas.openxmlformats.org/presentationml/2006/ole">
            <mc:AlternateContent xmlns:mc="http://schemas.openxmlformats.org/markup-compatibility/2006">
              <mc:Choice xmlns:v="urn:schemas-microsoft-com:vml" Requires="v">
                <p:oleObj spid="_x0000_s42311" name="Equation" r:id="rId6" imgW="152280" imgH="393480" progId="Equation.DSMT4">
                  <p:embed/>
                </p:oleObj>
              </mc:Choice>
              <mc:Fallback>
                <p:oleObj name="Equation" r:id="rId6" imgW="152280" imgH="393480" progId="Equation.DSMT4">
                  <p:embed/>
                  <p:pic>
                    <p:nvPicPr>
                      <p:cNvPr id="24" name="Object 23"/>
                      <p:cNvPicPr/>
                      <p:nvPr/>
                    </p:nvPicPr>
                    <p:blipFill>
                      <a:blip r:embed="rId7"/>
                      <a:stretch>
                        <a:fillRect/>
                      </a:stretch>
                    </p:blipFill>
                    <p:spPr>
                      <a:xfrm>
                        <a:off x="2472286" y="2887766"/>
                        <a:ext cx="204412" cy="528064"/>
                      </a:xfrm>
                      <a:prstGeom prst="rect">
                        <a:avLst/>
                      </a:prstGeom>
                    </p:spPr>
                  </p:pic>
                </p:oleObj>
              </mc:Fallback>
            </mc:AlternateContent>
          </a:graphicData>
        </a:graphic>
      </p:graphicFrame>
      <p:sp>
        <p:nvSpPr>
          <p:cNvPr id="25" name="TextBox 24"/>
          <p:cNvSpPr txBox="1"/>
          <p:nvPr/>
        </p:nvSpPr>
        <p:spPr>
          <a:xfrm>
            <a:off x="4214552" y="199179"/>
            <a:ext cx="1221971" cy="646331"/>
          </a:xfrm>
          <a:prstGeom prst="rect">
            <a:avLst/>
          </a:prstGeom>
          <a:noFill/>
        </p:spPr>
        <p:txBody>
          <a:bodyPr wrap="square" rtlCol="0">
            <a:spAutoFit/>
          </a:bodyPr>
          <a:lstStyle/>
          <a:p>
            <a:r>
              <a:rPr lang="en-US" dirty="0"/>
              <a:t>Healthy firm/Bank</a:t>
            </a:r>
          </a:p>
        </p:txBody>
      </p:sp>
      <p:sp>
        <p:nvSpPr>
          <p:cNvPr id="26" name="TextBox 25"/>
          <p:cNvSpPr txBox="1"/>
          <p:nvPr/>
        </p:nvSpPr>
        <p:spPr>
          <a:xfrm>
            <a:off x="4405746" y="1133209"/>
            <a:ext cx="365760" cy="369332"/>
          </a:xfrm>
          <a:prstGeom prst="rect">
            <a:avLst/>
          </a:prstGeom>
          <a:noFill/>
        </p:spPr>
        <p:txBody>
          <a:bodyPr wrap="square" rtlCol="0">
            <a:spAutoFit/>
          </a:bodyPr>
          <a:lstStyle/>
          <a:p>
            <a:r>
              <a:rPr lang="en-US" dirty="0"/>
              <a:t>1</a:t>
            </a:r>
          </a:p>
        </p:txBody>
      </p:sp>
      <p:sp>
        <p:nvSpPr>
          <p:cNvPr id="27" name="TextBox 26"/>
          <p:cNvSpPr txBox="1"/>
          <p:nvPr/>
        </p:nvSpPr>
        <p:spPr>
          <a:xfrm>
            <a:off x="4193771" y="2053589"/>
            <a:ext cx="1122219" cy="923330"/>
          </a:xfrm>
          <a:prstGeom prst="rect">
            <a:avLst/>
          </a:prstGeom>
          <a:noFill/>
        </p:spPr>
        <p:txBody>
          <a:bodyPr wrap="square" rtlCol="0">
            <a:spAutoFit/>
          </a:bodyPr>
          <a:lstStyle/>
          <a:p>
            <a:r>
              <a:rPr lang="en-US" dirty="0"/>
              <a:t>Healthy firm/Bank</a:t>
            </a:r>
          </a:p>
          <a:p>
            <a:endParaRPr lang="en-US" dirty="0"/>
          </a:p>
        </p:txBody>
      </p:sp>
      <p:graphicFrame>
        <p:nvGraphicFramePr>
          <p:cNvPr id="28" name="Object 27"/>
          <p:cNvGraphicFramePr>
            <a:graphicFrameLocks noChangeAspect="1"/>
          </p:cNvGraphicFramePr>
          <p:nvPr>
            <p:extLst/>
          </p:nvPr>
        </p:nvGraphicFramePr>
        <p:xfrm>
          <a:off x="4273800" y="3036993"/>
          <a:ext cx="447828" cy="245264"/>
        </p:xfrm>
        <a:graphic>
          <a:graphicData uri="http://schemas.openxmlformats.org/presentationml/2006/ole">
            <mc:AlternateContent xmlns:mc="http://schemas.openxmlformats.org/markup-compatibility/2006">
              <mc:Choice xmlns:v="urn:schemas-microsoft-com:vml" Requires="v">
                <p:oleObj spid="_x0000_s42312" name="Equation" r:id="rId8" imgW="317160" imgH="177480" progId="Equation.DSMT4">
                  <p:embed/>
                </p:oleObj>
              </mc:Choice>
              <mc:Fallback>
                <p:oleObj name="Equation" r:id="rId8" imgW="317160" imgH="177480" progId="Equation.DSMT4">
                  <p:embed/>
                  <p:pic>
                    <p:nvPicPr>
                      <p:cNvPr id="28" name="Object 27"/>
                      <p:cNvPicPr/>
                      <p:nvPr/>
                    </p:nvPicPr>
                    <p:blipFill>
                      <a:blip r:embed="rId9"/>
                      <a:stretch>
                        <a:fillRect/>
                      </a:stretch>
                    </p:blipFill>
                    <p:spPr>
                      <a:xfrm>
                        <a:off x="4273800" y="3036993"/>
                        <a:ext cx="447828" cy="245264"/>
                      </a:xfrm>
                      <a:prstGeom prst="rect">
                        <a:avLst/>
                      </a:prstGeom>
                    </p:spPr>
                  </p:pic>
                </p:oleObj>
              </mc:Fallback>
            </mc:AlternateContent>
          </a:graphicData>
        </a:graphic>
      </p:graphicFrame>
      <p:sp>
        <p:nvSpPr>
          <p:cNvPr id="29" name="TextBox 28"/>
          <p:cNvSpPr txBox="1"/>
          <p:nvPr/>
        </p:nvSpPr>
        <p:spPr>
          <a:xfrm>
            <a:off x="4064925" y="4098312"/>
            <a:ext cx="1709924" cy="1200329"/>
          </a:xfrm>
          <a:prstGeom prst="rect">
            <a:avLst/>
          </a:prstGeom>
          <a:noFill/>
        </p:spPr>
        <p:txBody>
          <a:bodyPr wrap="square" rtlCol="0">
            <a:spAutoFit/>
          </a:bodyPr>
          <a:lstStyle/>
          <a:p>
            <a:r>
              <a:rPr lang="en-US" dirty="0"/>
              <a:t>Stressed</a:t>
            </a:r>
          </a:p>
          <a:p>
            <a:r>
              <a:rPr lang="en-US" dirty="0"/>
              <a:t>Firm, Rescue Investment</a:t>
            </a:r>
          </a:p>
          <a:p>
            <a:endParaRPr lang="en-US" dirty="0"/>
          </a:p>
        </p:txBody>
      </p:sp>
      <p:graphicFrame>
        <p:nvGraphicFramePr>
          <p:cNvPr id="30" name="Object 29"/>
          <p:cNvGraphicFramePr>
            <a:graphicFrameLocks noChangeAspect="1"/>
          </p:cNvGraphicFramePr>
          <p:nvPr>
            <p:extLst/>
          </p:nvPr>
        </p:nvGraphicFramePr>
        <p:xfrm>
          <a:off x="4247804" y="3784830"/>
          <a:ext cx="186916" cy="261682"/>
        </p:xfrm>
        <a:graphic>
          <a:graphicData uri="http://schemas.openxmlformats.org/presentationml/2006/ole">
            <mc:AlternateContent xmlns:mc="http://schemas.openxmlformats.org/markup-compatibility/2006">
              <mc:Choice xmlns:v="urn:schemas-microsoft-com:vml" Requires="v">
                <p:oleObj spid="_x0000_s42313" name="Equation" r:id="rId10" imgW="126720" imgH="177480" progId="Equation.DSMT4">
                  <p:embed/>
                </p:oleObj>
              </mc:Choice>
              <mc:Fallback>
                <p:oleObj name="Equation" r:id="rId10" imgW="126720" imgH="177480" progId="Equation.DSMT4">
                  <p:embed/>
                  <p:pic>
                    <p:nvPicPr>
                      <p:cNvPr id="30" name="Object 29"/>
                      <p:cNvPicPr/>
                      <p:nvPr/>
                    </p:nvPicPr>
                    <p:blipFill>
                      <a:blip r:embed="rId11"/>
                      <a:stretch>
                        <a:fillRect/>
                      </a:stretch>
                    </p:blipFill>
                    <p:spPr>
                      <a:xfrm>
                        <a:off x="4247804" y="3784830"/>
                        <a:ext cx="186916" cy="261682"/>
                      </a:xfrm>
                      <a:prstGeom prst="rect">
                        <a:avLst/>
                      </a:prstGeom>
                    </p:spPr>
                  </p:pic>
                </p:oleObj>
              </mc:Fallback>
            </mc:AlternateContent>
          </a:graphicData>
        </a:graphic>
      </p:graphicFrame>
      <p:cxnSp>
        <p:nvCxnSpPr>
          <p:cNvPr id="32" name="Straight Arrow Connector 31"/>
          <p:cNvCxnSpPr/>
          <p:nvPr/>
        </p:nvCxnSpPr>
        <p:spPr>
          <a:xfrm flipV="1">
            <a:off x="4064924" y="1066091"/>
            <a:ext cx="1521229"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DC96836-245A-4E6C-A8CE-7451C56EE176}"/>
              </a:ext>
            </a:extLst>
          </p:cNvPr>
          <p:cNvSpPr txBox="1"/>
          <p:nvPr/>
        </p:nvSpPr>
        <p:spPr>
          <a:xfrm>
            <a:off x="7803777" y="5207605"/>
            <a:ext cx="2557061" cy="369332"/>
          </a:xfrm>
          <a:prstGeom prst="rect">
            <a:avLst/>
          </a:prstGeom>
          <a:noFill/>
        </p:spPr>
        <p:txBody>
          <a:bodyPr wrap="square" rtlCol="0">
            <a:spAutoFit/>
          </a:bodyPr>
          <a:lstStyle/>
          <a:p>
            <a:r>
              <a:rPr lang="en-US" dirty="0"/>
              <a:t>Stressed Bank </a:t>
            </a:r>
          </a:p>
        </p:txBody>
      </p:sp>
      <p:cxnSp>
        <p:nvCxnSpPr>
          <p:cNvPr id="33" name="Straight Arrow Connector 32">
            <a:extLst>
              <a:ext uri="{FF2B5EF4-FFF2-40B4-BE49-F238E27FC236}">
                <a16:creationId xmlns:a16="http://schemas.microsoft.com/office/drawing/2014/main" id="{D416BFDA-90C3-4E27-B187-E6961964EC1A}"/>
              </a:ext>
            </a:extLst>
          </p:cNvPr>
          <p:cNvCxnSpPr/>
          <p:nvPr/>
        </p:nvCxnSpPr>
        <p:spPr>
          <a:xfrm flipV="1">
            <a:off x="5785659" y="2265121"/>
            <a:ext cx="1695796" cy="656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BD1F1E5-3DDE-4CDA-97E6-98F198213D77}"/>
              </a:ext>
            </a:extLst>
          </p:cNvPr>
          <p:cNvCxnSpPr>
            <a:cxnSpLocks/>
          </p:cNvCxnSpPr>
          <p:nvPr/>
        </p:nvCxnSpPr>
        <p:spPr>
          <a:xfrm>
            <a:off x="5754811" y="2934769"/>
            <a:ext cx="1847179" cy="850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37FF20E-98CF-4540-A4EE-0B5999717DF9}"/>
              </a:ext>
            </a:extLst>
          </p:cNvPr>
          <p:cNvSpPr txBox="1"/>
          <p:nvPr/>
        </p:nvSpPr>
        <p:spPr>
          <a:xfrm>
            <a:off x="7758953" y="3574473"/>
            <a:ext cx="2557061" cy="369332"/>
          </a:xfrm>
          <a:prstGeom prst="rect">
            <a:avLst/>
          </a:prstGeom>
          <a:noFill/>
        </p:spPr>
        <p:txBody>
          <a:bodyPr wrap="square" rtlCol="0">
            <a:spAutoFit/>
          </a:bodyPr>
          <a:lstStyle/>
          <a:p>
            <a:r>
              <a:rPr lang="en-US" dirty="0"/>
              <a:t>Tainted Bank </a:t>
            </a:r>
          </a:p>
        </p:txBody>
      </p:sp>
      <p:graphicFrame>
        <p:nvGraphicFramePr>
          <p:cNvPr id="6" name="Object 5">
            <a:extLst>
              <a:ext uri="{FF2B5EF4-FFF2-40B4-BE49-F238E27FC236}">
                <a16:creationId xmlns:a16="http://schemas.microsoft.com/office/drawing/2014/main" id="{B0C9103E-D830-4E91-90DB-CD15F7E0513E}"/>
              </a:ext>
            </a:extLst>
          </p:cNvPr>
          <p:cNvGraphicFramePr>
            <a:graphicFrameLocks noChangeAspect="1"/>
          </p:cNvGraphicFramePr>
          <p:nvPr/>
        </p:nvGraphicFramePr>
        <p:xfrm>
          <a:off x="6286330" y="3808798"/>
          <a:ext cx="308642" cy="302988"/>
        </p:xfrm>
        <a:graphic>
          <a:graphicData uri="http://schemas.openxmlformats.org/presentationml/2006/ole">
            <mc:AlternateContent xmlns:mc="http://schemas.openxmlformats.org/markup-compatibility/2006">
              <mc:Choice xmlns:v="urn:schemas-microsoft-com:vml" Requires="v">
                <p:oleObj spid="_x0000_s42314" name="Equation" r:id="rId12" imgW="139680" imgH="164880" progId="Equation.DSMT4">
                  <p:embed/>
                </p:oleObj>
              </mc:Choice>
              <mc:Fallback>
                <p:oleObj name="Equation" r:id="rId12" imgW="139680" imgH="164880" progId="Equation.DSMT4">
                  <p:embed/>
                  <p:pic>
                    <p:nvPicPr>
                      <p:cNvPr id="6" name="Object 5">
                        <a:extLst>
                          <a:ext uri="{FF2B5EF4-FFF2-40B4-BE49-F238E27FC236}">
                            <a16:creationId xmlns:a16="http://schemas.microsoft.com/office/drawing/2014/main" id="{B0C9103E-D830-4E91-90DB-CD15F7E0513E}"/>
                          </a:ext>
                        </a:extLst>
                      </p:cNvPr>
                      <p:cNvPicPr/>
                      <p:nvPr/>
                    </p:nvPicPr>
                    <p:blipFill>
                      <a:blip r:embed="rId13"/>
                      <a:stretch>
                        <a:fillRect/>
                      </a:stretch>
                    </p:blipFill>
                    <p:spPr>
                      <a:xfrm>
                        <a:off x="6286330" y="3808798"/>
                        <a:ext cx="308642" cy="302988"/>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A2BB5E31-36CC-46C8-B591-222760032AD2}"/>
              </a:ext>
            </a:extLst>
          </p:cNvPr>
          <p:cNvSpPr txBox="1"/>
          <p:nvPr/>
        </p:nvSpPr>
        <p:spPr>
          <a:xfrm>
            <a:off x="7691718" y="2080455"/>
            <a:ext cx="2557061" cy="369332"/>
          </a:xfrm>
          <a:prstGeom prst="rect">
            <a:avLst/>
          </a:prstGeom>
          <a:noFill/>
        </p:spPr>
        <p:txBody>
          <a:bodyPr wrap="square" rtlCol="0">
            <a:spAutoFit/>
          </a:bodyPr>
          <a:lstStyle/>
          <a:p>
            <a:r>
              <a:rPr lang="en-US" dirty="0"/>
              <a:t> Safe Bank </a:t>
            </a:r>
          </a:p>
        </p:txBody>
      </p:sp>
      <p:graphicFrame>
        <p:nvGraphicFramePr>
          <p:cNvPr id="8" name="Object 7">
            <a:extLst>
              <a:ext uri="{FF2B5EF4-FFF2-40B4-BE49-F238E27FC236}">
                <a16:creationId xmlns:a16="http://schemas.microsoft.com/office/drawing/2014/main" id="{B8F58E23-1B15-4390-938E-CFB41A9F9676}"/>
              </a:ext>
            </a:extLst>
          </p:cNvPr>
          <p:cNvGraphicFramePr>
            <a:graphicFrameLocks noChangeAspect="1"/>
          </p:cNvGraphicFramePr>
          <p:nvPr/>
        </p:nvGraphicFramePr>
        <p:xfrm>
          <a:off x="6163358" y="2160318"/>
          <a:ext cx="554587" cy="354936"/>
        </p:xfrm>
        <a:graphic>
          <a:graphicData uri="http://schemas.openxmlformats.org/presentationml/2006/ole">
            <mc:AlternateContent xmlns:mc="http://schemas.openxmlformats.org/markup-compatibility/2006">
              <mc:Choice xmlns:v="urn:schemas-microsoft-com:vml" Requires="v">
                <p:oleObj spid="_x0000_s42315" name="Equation" r:id="rId14" imgW="317160" imgH="203040" progId="Equation.DSMT4">
                  <p:embed/>
                </p:oleObj>
              </mc:Choice>
              <mc:Fallback>
                <p:oleObj name="Equation" r:id="rId14" imgW="317160" imgH="203040" progId="Equation.DSMT4">
                  <p:embed/>
                  <p:pic>
                    <p:nvPicPr>
                      <p:cNvPr id="8" name="Object 7">
                        <a:extLst>
                          <a:ext uri="{FF2B5EF4-FFF2-40B4-BE49-F238E27FC236}">
                            <a16:creationId xmlns:a16="http://schemas.microsoft.com/office/drawing/2014/main" id="{B8F58E23-1B15-4390-938E-CFB41A9F9676}"/>
                          </a:ext>
                        </a:extLst>
                      </p:cNvPr>
                      <p:cNvPicPr/>
                      <p:nvPr/>
                    </p:nvPicPr>
                    <p:blipFill>
                      <a:blip r:embed="rId15"/>
                      <a:stretch>
                        <a:fillRect/>
                      </a:stretch>
                    </p:blipFill>
                    <p:spPr>
                      <a:xfrm>
                        <a:off x="6163358" y="2160318"/>
                        <a:ext cx="554587" cy="354936"/>
                      </a:xfrm>
                      <a:prstGeom prst="rect">
                        <a:avLst/>
                      </a:prstGeom>
                    </p:spPr>
                  </p:pic>
                </p:oleObj>
              </mc:Fallback>
            </mc:AlternateContent>
          </a:graphicData>
        </a:graphic>
      </p:graphicFrame>
      <p:sp>
        <p:nvSpPr>
          <p:cNvPr id="37" name="TextBox 36">
            <a:extLst>
              <a:ext uri="{FF2B5EF4-FFF2-40B4-BE49-F238E27FC236}">
                <a16:creationId xmlns:a16="http://schemas.microsoft.com/office/drawing/2014/main" id="{D2C1B1C4-CCD2-4B67-959A-7906981539C8}"/>
              </a:ext>
            </a:extLst>
          </p:cNvPr>
          <p:cNvSpPr txBox="1"/>
          <p:nvPr/>
        </p:nvSpPr>
        <p:spPr>
          <a:xfrm>
            <a:off x="5991703" y="1757161"/>
            <a:ext cx="989909" cy="369332"/>
          </a:xfrm>
          <a:prstGeom prst="rect">
            <a:avLst/>
          </a:prstGeom>
          <a:noFill/>
        </p:spPr>
        <p:txBody>
          <a:bodyPr wrap="square" rtlCol="0">
            <a:spAutoFit/>
          </a:bodyPr>
          <a:lstStyle/>
          <a:p>
            <a:r>
              <a:rPr lang="en-US" dirty="0"/>
              <a:t>Fraction</a:t>
            </a:r>
          </a:p>
        </p:txBody>
      </p:sp>
      <p:sp>
        <p:nvSpPr>
          <p:cNvPr id="38" name="TextBox 37">
            <a:extLst>
              <a:ext uri="{FF2B5EF4-FFF2-40B4-BE49-F238E27FC236}">
                <a16:creationId xmlns:a16="http://schemas.microsoft.com/office/drawing/2014/main" id="{5801FF71-C993-47EC-8554-BE543D428783}"/>
              </a:ext>
            </a:extLst>
          </p:cNvPr>
          <p:cNvSpPr txBox="1"/>
          <p:nvPr/>
        </p:nvSpPr>
        <p:spPr>
          <a:xfrm>
            <a:off x="5910653" y="3419967"/>
            <a:ext cx="989909" cy="369332"/>
          </a:xfrm>
          <a:prstGeom prst="rect">
            <a:avLst/>
          </a:prstGeom>
          <a:noFill/>
        </p:spPr>
        <p:txBody>
          <a:bodyPr wrap="square" rtlCol="0">
            <a:spAutoFit/>
          </a:bodyPr>
          <a:lstStyle/>
          <a:p>
            <a:r>
              <a:rPr lang="en-US" dirty="0"/>
              <a:t>Fraction</a:t>
            </a:r>
          </a:p>
        </p:txBody>
      </p:sp>
      <p:cxnSp>
        <p:nvCxnSpPr>
          <p:cNvPr id="13" name="Straight Arrow Connector 12">
            <a:extLst>
              <a:ext uri="{FF2B5EF4-FFF2-40B4-BE49-F238E27FC236}">
                <a16:creationId xmlns:a16="http://schemas.microsoft.com/office/drawing/2014/main" id="{1924D41F-D7DE-4A1A-B8DB-25799DC5C0AA}"/>
              </a:ext>
            </a:extLst>
          </p:cNvPr>
          <p:cNvCxnSpPr/>
          <p:nvPr/>
        </p:nvCxnSpPr>
        <p:spPr>
          <a:xfrm>
            <a:off x="9374032" y="4060915"/>
            <a:ext cx="0" cy="998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1B408E81-A5D7-4897-A7FF-E9683E6A34EF}"/>
              </a:ext>
            </a:extLst>
          </p:cNvPr>
          <p:cNvSpPr txBox="1"/>
          <p:nvPr/>
        </p:nvSpPr>
        <p:spPr>
          <a:xfrm>
            <a:off x="8103431" y="4162431"/>
            <a:ext cx="1338180" cy="646331"/>
          </a:xfrm>
          <a:prstGeom prst="rect">
            <a:avLst/>
          </a:prstGeom>
          <a:noFill/>
        </p:spPr>
        <p:txBody>
          <a:bodyPr wrap="square" rtlCol="0">
            <a:spAutoFit/>
          </a:bodyPr>
          <a:lstStyle/>
          <a:p>
            <a:r>
              <a:rPr lang="en-US" dirty="0">
                <a:solidFill>
                  <a:srgbClr val="FF0000"/>
                </a:solidFill>
              </a:rPr>
              <a:t>Inter-bank      </a:t>
            </a:r>
          </a:p>
          <a:p>
            <a:r>
              <a:rPr lang="en-US" dirty="0">
                <a:solidFill>
                  <a:srgbClr val="FF0000"/>
                </a:solidFill>
              </a:rPr>
              <a:t>   market</a:t>
            </a:r>
          </a:p>
        </p:txBody>
      </p:sp>
      <p:sp>
        <p:nvSpPr>
          <p:cNvPr id="15" name="Arrow: Curved Left 14">
            <a:extLst>
              <a:ext uri="{FF2B5EF4-FFF2-40B4-BE49-F238E27FC236}">
                <a16:creationId xmlns:a16="http://schemas.microsoft.com/office/drawing/2014/main" id="{668DF1AF-8DC4-4D4C-9CAC-D5A7B952BA6A}"/>
              </a:ext>
            </a:extLst>
          </p:cNvPr>
          <p:cNvSpPr/>
          <p:nvPr/>
        </p:nvSpPr>
        <p:spPr>
          <a:xfrm flipV="1">
            <a:off x="9953092" y="2066170"/>
            <a:ext cx="1082462" cy="34373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14B3D141-A70A-48BE-B20E-E66795D42B57}"/>
              </a:ext>
            </a:extLst>
          </p:cNvPr>
          <p:cNvSpPr txBox="1"/>
          <p:nvPr/>
        </p:nvSpPr>
        <p:spPr>
          <a:xfrm>
            <a:off x="10990730" y="3251124"/>
            <a:ext cx="1338180" cy="923330"/>
          </a:xfrm>
          <a:prstGeom prst="rect">
            <a:avLst/>
          </a:prstGeom>
          <a:noFill/>
        </p:spPr>
        <p:txBody>
          <a:bodyPr wrap="square" rtlCol="0">
            <a:spAutoFit/>
          </a:bodyPr>
          <a:lstStyle/>
          <a:p>
            <a:r>
              <a:rPr lang="en-US" dirty="0">
                <a:solidFill>
                  <a:srgbClr val="FF0000"/>
                </a:solidFill>
              </a:rPr>
              <a:t>Flight</a:t>
            </a:r>
          </a:p>
          <a:p>
            <a:r>
              <a:rPr lang="en-US" dirty="0">
                <a:solidFill>
                  <a:srgbClr val="FF0000"/>
                </a:solidFill>
              </a:rPr>
              <a:t>To</a:t>
            </a:r>
          </a:p>
          <a:p>
            <a:r>
              <a:rPr lang="en-US" dirty="0">
                <a:solidFill>
                  <a:srgbClr val="FF0000"/>
                </a:solidFill>
              </a:rPr>
              <a:t>Safety</a:t>
            </a:r>
          </a:p>
        </p:txBody>
      </p:sp>
      <p:sp>
        <p:nvSpPr>
          <p:cNvPr id="41" name="TextBox 40">
            <a:extLst>
              <a:ext uri="{FF2B5EF4-FFF2-40B4-BE49-F238E27FC236}">
                <a16:creationId xmlns:a16="http://schemas.microsoft.com/office/drawing/2014/main" id="{29D84AC1-A04D-4F43-96F9-939A42CB0702}"/>
              </a:ext>
            </a:extLst>
          </p:cNvPr>
          <p:cNvSpPr txBox="1"/>
          <p:nvPr/>
        </p:nvSpPr>
        <p:spPr>
          <a:xfrm>
            <a:off x="7820878" y="1453511"/>
            <a:ext cx="1338180" cy="646331"/>
          </a:xfrm>
          <a:prstGeom prst="rect">
            <a:avLst/>
          </a:prstGeom>
          <a:noFill/>
        </p:spPr>
        <p:txBody>
          <a:bodyPr wrap="square" rtlCol="0">
            <a:spAutoFit/>
          </a:bodyPr>
          <a:lstStyle/>
          <a:p>
            <a:r>
              <a:rPr lang="en-US" dirty="0">
                <a:solidFill>
                  <a:srgbClr val="FF0000"/>
                </a:solidFill>
              </a:rPr>
              <a:t>Liquidity</a:t>
            </a:r>
          </a:p>
          <a:p>
            <a:r>
              <a:rPr lang="en-US" dirty="0">
                <a:solidFill>
                  <a:srgbClr val="FF0000"/>
                </a:solidFill>
              </a:rPr>
              <a:t>Hoarding</a:t>
            </a:r>
          </a:p>
        </p:txBody>
      </p:sp>
      <p:sp>
        <p:nvSpPr>
          <p:cNvPr id="2" name="TextBox 1"/>
          <p:cNvSpPr txBox="1"/>
          <p:nvPr/>
        </p:nvSpPr>
        <p:spPr>
          <a:xfrm>
            <a:off x="422032" y="2386349"/>
            <a:ext cx="1494692" cy="923330"/>
          </a:xfrm>
          <a:prstGeom prst="rect">
            <a:avLst/>
          </a:prstGeom>
          <a:noFill/>
        </p:spPr>
        <p:txBody>
          <a:bodyPr wrap="square" rtlCol="0">
            <a:spAutoFit/>
          </a:bodyPr>
          <a:lstStyle/>
          <a:p>
            <a:r>
              <a:rPr lang="en-US" dirty="0"/>
              <a:t>Bank-firm pairs, date-0 investment </a:t>
            </a:r>
          </a:p>
        </p:txBody>
      </p:sp>
    </p:spTree>
    <p:extLst>
      <p:ext uri="{BB962C8B-B14F-4D97-AF65-F5344CB8AC3E}">
        <p14:creationId xmlns:p14="http://schemas.microsoft.com/office/powerpoint/2010/main" val="245500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9C42-EDB0-453D-A1D3-4CCDDAC28A2D}"/>
              </a:ext>
            </a:extLst>
          </p:cNvPr>
          <p:cNvSpPr>
            <a:spLocks noGrp="1"/>
          </p:cNvSpPr>
          <p:nvPr>
            <p:ph type="title"/>
          </p:nvPr>
        </p:nvSpPr>
        <p:spPr/>
        <p:txBody>
          <a:bodyPr/>
          <a:lstStyle/>
          <a:p>
            <a:r>
              <a:rPr lang="en-US" dirty="0"/>
              <a:t>Firm’s problem</a:t>
            </a:r>
          </a:p>
        </p:txBody>
      </p:sp>
      <p:sp>
        <p:nvSpPr>
          <p:cNvPr id="3" name="Content Placeholder 2">
            <a:extLst>
              <a:ext uri="{FF2B5EF4-FFF2-40B4-BE49-F238E27FC236}">
                <a16:creationId xmlns:a16="http://schemas.microsoft.com/office/drawing/2014/main" id="{CA0C8381-D9AC-422B-8C5D-CA77A9A931CF}"/>
              </a:ext>
            </a:extLst>
          </p:cNvPr>
          <p:cNvSpPr>
            <a:spLocks noGrp="1"/>
          </p:cNvSpPr>
          <p:nvPr>
            <p:ph idx="1"/>
          </p:nvPr>
        </p:nvSpPr>
        <p:spPr>
          <a:xfrm>
            <a:off x="838200" y="1857352"/>
            <a:ext cx="10515600" cy="4351338"/>
          </a:xfrm>
        </p:spPr>
        <p:txBody>
          <a:bodyPr/>
          <a:lstStyle/>
          <a:p>
            <a:r>
              <a:rPr lang="en-US" dirty="0"/>
              <a:t>Date 0:</a:t>
            </a:r>
          </a:p>
          <a:p>
            <a:endParaRPr lang="en-US" dirty="0"/>
          </a:p>
          <a:p>
            <a:endParaRPr lang="en-US" dirty="0"/>
          </a:p>
          <a:p>
            <a:endParaRPr lang="en-US" dirty="0"/>
          </a:p>
          <a:p>
            <a:r>
              <a:rPr lang="en-US" dirty="0"/>
              <a:t>Date 1:</a:t>
            </a:r>
          </a:p>
          <a:p>
            <a:endParaRPr lang="en-US" dirty="0"/>
          </a:p>
          <a:p>
            <a:endParaRPr lang="en-US" dirty="0"/>
          </a:p>
          <a:p>
            <a:r>
              <a:rPr lang="en-US" dirty="0"/>
              <a:t>Budget constraints:</a:t>
            </a:r>
          </a:p>
          <a:p>
            <a:pPr marL="0" indent="0">
              <a:buNone/>
            </a:pPr>
            <a:endParaRPr lang="en-US" dirty="0"/>
          </a:p>
          <a:p>
            <a:pPr marL="0" indent="0">
              <a:buNone/>
            </a:pPr>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E049D46E-5DCC-4EE9-8CEF-A24E8D9FE011}"/>
              </a:ext>
            </a:extLst>
          </p:cNvPr>
          <p:cNvPicPr>
            <a:picLocks noChangeAspect="1"/>
          </p:cNvPicPr>
          <p:nvPr/>
        </p:nvPicPr>
        <p:blipFill>
          <a:blip r:embed="rId4"/>
          <a:stretch>
            <a:fillRect/>
          </a:stretch>
        </p:blipFill>
        <p:spPr>
          <a:xfrm>
            <a:off x="6000161" y="3646534"/>
            <a:ext cx="3120759" cy="889177"/>
          </a:xfrm>
          <a:prstGeom prst="rect">
            <a:avLst/>
          </a:prstGeom>
        </p:spPr>
      </p:pic>
      <p:sp>
        <p:nvSpPr>
          <p:cNvPr id="6" name="TextBox 5">
            <a:extLst>
              <a:ext uri="{FF2B5EF4-FFF2-40B4-BE49-F238E27FC236}">
                <a16:creationId xmlns:a16="http://schemas.microsoft.com/office/drawing/2014/main" id="{17697C79-74BD-4DB8-93BB-9923D4DE3CF3}"/>
              </a:ext>
            </a:extLst>
          </p:cNvPr>
          <p:cNvSpPr txBox="1"/>
          <p:nvPr/>
        </p:nvSpPr>
        <p:spPr>
          <a:xfrm>
            <a:off x="7900076" y="1965005"/>
            <a:ext cx="709168" cy="646331"/>
          </a:xfrm>
          <a:prstGeom prst="rect">
            <a:avLst/>
          </a:prstGeom>
          <a:noFill/>
        </p:spPr>
        <p:txBody>
          <a:bodyPr wrap="none" rtlCol="0">
            <a:spAutoFit/>
          </a:bodyPr>
          <a:lstStyle/>
          <a:p>
            <a:r>
              <a:rPr lang="en-US" dirty="0">
                <a:solidFill>
                  <a:srgbClr val="FF0000"/>
                </a:solidFill>
              </a:rPr>
              <a:t>Term </a:t>
            </a:r>
          </a:p>
          <a:p>
            <a:r>
              <a:rPr lang="en-US" dirty="0">
                <a:solidFill>
                  <a:srgbClr val="FF0000"/>
                </a:solidFill>
              </a:rPr>
              <a:t>loan</a:t>
            </a:r>
          </a:p>
        </p:txBody>
      </p:sp>
      <p:sp>
        <p:nvSpPr>
          <p:cNvPr id="7" name="TextBox 6">
            <a:extLst>
              <a:ext uri="{FF2B5EF4-FFF2-40B4-BE49-F238E27FC236}">
                <a16:creationId xmlns:a16="http://schemas.microsoft.com/office/drawing/2014/main" id="{97D0F1B9-F65D-41D6-9B26-155DE9B5DAAB}"/>
              </a:ext>
            </a:extLst>
          </p:cNvPr>
          <p:cNvSpPr txBox="1"/>
          <p:nvPr/>
        </p:nvSpPr>
        <p:spPr>
          <a:xfrm>
            <a:off x="8913464" y="3479870"/>
            <a:ext cx="663964" cy="646331"/>
          </a:xfrm>
          <a:prstGeom prst="rect">
            <a:avLst/>
          </a:prstGeom>
          <a:noFill/>
        </p:spPr>
        <p:txBody>
          <a:bodyPr wrap="none" rtlCol="0">
            <a:spAutoFit/>
          </a:bodyPr>
          <a:lstStyle/>
          <a:p>
            <a:r>
              <a:rPr lang="en-US" dirty="0">
                <a:solidFill>
                  <a:srgbClr val="FF0000"/>
                </a:solidFill>
              </a:rPr>
              <a:t>Spot </a:t>
            </a:r>
          </a:p>
          <a:p>
            <a:r>
              <a:rPr lang="en-US" dirty="0">
                <a:solidFill>
                  <a:srgbClr val="FF0000"/>
                </a:solidFill>
              </a:rPr>
              <a:t>loan</a:t>
            </a:r>
          </a:p>
        </p:txBody>
      </p:sp>
      <p:sp>
        <p:nvSpPr>
          <p:cNvPr id="8" name="TextBox 7">
            <a:extLst>
              <a:ext uri="{FF2B5EF4-FFF2-40B4-BE49-F238E27FC236}">
                <a16:creationId xmlns:a16="http://schemas.microsoft.com/office/drawing/2014/main" id="{824A971D-3120-47E0-A309-6C5CE2C893CA}"/>
              </a:ext>
            </a:extLst>
          </p:cNvPr>
          <p:cNvSpPr txBox="1"/>
          <p:nvPr/>
        </p:nvSpPr>
        <p:spPr>
          <a:xfrm>
            <a:off x="5955383" y="4402704"/>
            <a:ext cx="2071016" cy="369332"/>
          </a:xfrm>
          <a:prstGeom prst="rect">
            <a:avLst/>
          </a:prstGeom>
          <a:noFill/>
        </p:spPr>
        <p:txBody>
          <a:bodyPr wrap="none" rtlCol="0">
            <a:spAutoFit/>
          </a:bodyPr>
          <a:lstStyle/>
          <a:p>
            <a:r>
              <a:rPr lang="en-US" dirty="0">
                <a:solidFill>
                  <a:srgbClr val="FF0000"/>
                </a:solidFill>
              </a:rPr>
              <a:t>Rescue investment </a:t>
            </a:r>
          </a:p>
        </p:txBody>
      </p:sp>
      <p:pic>
        <p:nvPicPr>
          <p:cNvPr id="9" name="Picture 8">
            <a:extLst>
              <a:ext uri="{FF2B5EF4-FFF2-40B4-BE49-F238E27FC236}">
                <a16:creationId xmlns:a16="http://schemas.microsoft.com/office/drawing/2014/main" id="{96F933D2-24FB-43A5-ABB3-FCC43B845343}"/>
              </a:ext>
            </a:extLst>
          </p:cNvPr>
          <p:cNvPicPr>
            <a:picLocks noChangeAspect="1"/>
          </p:cNvPicPr>
          <p:nvPr/>
        </p:nvPicPr>
        <p:blipFill>
          <a:blip r:embed="rId5"/>
          <a:stretch>
            <a:fillRect/>
          </a:stretch>
        </p:blipFill>
        <p:spPr>
          <a:xfrm>
            <a:off x="3115559" y="6015721"/>
            <a:ext cx="4119514" cy="805308"/>
          </a:xfrm>
          <a:prstGeom prst="rect">
            <a:avLst/>
          </a:prstGeom>
        </p:spPr>
      </p:pic>
      <p:graphicFrame>
        <p:nvGraphicFramePr>
          <p:cNvPr id="10" name="Object 9">
            <a:extLst>
              <a:ext uri="{FF2B5EF4-FFF2-40B4-BE49-F238E27FC236}">
                <a16:creationId xmlns:a16="http://schemas.microsoft.com/office/drawing/2014/main" id="{0705789A-01A6-40A5-8B94-DC765119EA9A}"/>
              </a:ext>
            </a:extLst>
          </p:cNvPr>
          <p:cNvGraphicFramePr>
            <a:graphicFrameLocks noChangeAspect="1"/>
          </p:cNvGraphicFramePr>
          <p:nvPr>
            <p:extLst/>
          </p:nvPr>
        </p:nvGraphicFramePr>
        <p:xfrm>
          <a:off x="2743200" y="2640159"/>
          <a:ext cx="5731497" cy="602889"/>
        </p:xfrm>
        <a:graphic>
          <a:graphicData uri="http://schemas.openxmlformats.org/presentationml/2006/ole">
            <mc:AlternateContent xmlns:mc="http://schemas.openxmlformats.org/markup-compatibility/2006">
              <mc:Choice xmlns:v="urn:schemas-microsoft-com:vml" Requires="v">
                <p:oleObj spid="_x0000_s57377" name="Equation" r:id="rId6" imgW="3722476" imgH="381426" progId="Equation.DSMT4">
                  <p:embed/>
                </p:oleObj>
              </mc:Choice>
              <mc:Fallback>
                <p:oleObj name="Equation" r:id="rId6" imgW="3722476" imgH="381426" progId="Equation.DSMT4">
                  <p:embed/>
                  <p:pic>
                    <p:nvPicPr>
                      <p:cNvPr id="10" name="Object 9">
                        <a:extLst>
                          <a:ext uri="{FF2B5EF4-FFF2-40B4-BE49-F238E27FC236}">
                            <a16:creationId xmlns:a16="http://schemas.microsoft.com/office/drawing/2014/main" id="{0705789A-01A6-40A5-8B94-DC765119EA9A}"/>
                          </a:ext>
                        </a:extLst>
                      </p:cNvPr>
                      <p:cNvPicPr/>
                      <p:nvPr/>
                    </p:nvPicPr>
                    <p:blipFill>
                      <a:blip r:embed="rId7"/>
                      <a:stretch>
                        <a:fillRect/>
                      </a:stretch>
                    </p:blipFill>
                    <p:spPr>
                      <a:xfrm>
                        <a:off x="2743200" y="2640159"/>
                        <a:ext cx="5731497" cy="602889"/>
                      </a:xfrm>
                      <a:prstGeom prst="rect">
                        <a:avLst/>
                      </a:prstGeom>
                    </p:spPr>
                  </p:pic>
                </p:oleObj>
              </mc:Fallback>
            </mc:AlternateContent>
          </a:graphicData>
        </a:graphic>
      </p:graphicFrame>
    </p:spTree>
    <p:extLst>
      <p:ext uri="{BB962C8B-B14F-4D97-AF65-F5344CB8AC3E}">
        <p14:creationId xmlns:p14="http://schemas.microsoft.com/office/powerpoint/2010/main" val="18660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E213-6FE9-420B-AA67-BB3FF7689FC8}"/>
              </a:ext>
            </a:extLst>
          </p:cNvPr>
          <p:cNvSpPr>
            <a:spLocks noGrp="1"/>
          </p:cNvSpPr>
          <p:nvPr>
            <p:ph type="title"/>
          </p:nvPr>
        </p:nvSpPr>
        <p:spPr/>
        <p:txBody>
          <a:bodyPr/>
          <a:lstStyle/>
          <a:p>
            <a:r>
              <a:rPr lang="en-US" dirty="0"/>
              <a:t>Bank’s problem</a:t>
            </a:r>
          </a:p>
        </p:txBody>
      </p:sp>
      <p:pic>
        <p:nvPicPr>
          <p:cNvPr id="5" name="Picture 4">
            <a:extLst>
              <a:ext uri="{FF2B5EF4-FFF2-40B4-BE49-F238E27FC236}">
                <a16:creationId xmlns:a16="http://schemas.microsoft.com/office/drawing/2014/main" id="{F6F06E3D-4E75-475D-93E9-D4DC6A443452}"/>
              </a:ext>
            </a:extLst>
          </p:cNvPr>
          <p:cNvPicPr>
            <a:picLocks noChangeAspect="1"/>
          </p:cNvPicPr>
          <p:nvPr/>
        </p:nvPicPr>
        <p:blipFill>
          <a:blip r:embed="rId4"/>
          <a:stretch>
            <a:fillRect/>
          </a:stretch>
        </p:blipFill>
        <p:spPr>
          <a:xfrm>
            <a:off x="1014885" y="3946154"/>
            <a:ext cx="3792785" cy="798705"/>
          </a:xfrm>
          <a:prstGeom prst="rect">
            <a:avLst/>
          </a:prstGeom>
        </p:spPr>
      </p:pic>
      <p:sp>
        <p:nvSpPr>
          <p:cNvPr id="15" name="TextBox 14">
            <a:extLst>
              <a:ext uri="{FF2B5EF4-FFF2-40B4-BE49-F238E27FC236}">
                <a16:creationId xmlns:a16="http://schemas.microsoft.com/office/drawing/2014/main" id="{4E864660-5374-4C71-9E24-D84988EDFD0C}"/>
              </a:ext>
            </a:extLst>
          </p:cNvPr>
          <p:cNvSpPr txBox="1"/>
          <p:nvPr/>
        </p:nvSpPr>
        <p:spPr>
          <a:xfrm>
            <a:off x="6096000" y="5166958"/>
            <a:ext cx="5890266" cy="430887"/>
          </a:xfrm>
          <a:prstGeom prst="rect">
            <a:avLst/>
          </a:prstGeom>
          <a:noFill/>
        </p:spPr>
        <p:txBody>
          <a:bodyPr wrap="square" rtlCol="0">
            <a:spAutoFit/>
          </a:bodyPr>
          <a:lstStyle/>
          <a:p>
            <a:r>
              <a:rPr lang="en-US" sz="2200" dirty="0"/>
              <a:t>if stressed bank</a:t>
            </a:r>
          </a:p>
        </p:txBody>
      </p:sp>
      <p:sp>
        <p:nvSpPr>
          <p:cNvPr id="4" name="Rectangle 10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nvPr>
        </p:nvGraphicFramePr>
        <p:xfrm>
          <a:off x="1761202" y="5087943"/>
          <a:ext cx="3901045" cy="481941"/>
        </p:xfrm>
        <a:graphic>
          <a:graphicData uri="http://schemas.openxmlformats.org/presentationml/2006/ole">
            <mc:AlternateContent xmlns:mc="http://schemas.openxmlformats.org/markup-compatibility/2006">
              <mc:Choice xmlns:v="urn:schemas-microsoft-com:vml" Requires="v">
                <p:oleObj spid="_x0000_s58401" name="Equation" r:id="rId5" imgW="2313421" imgH="286275" progId="Equation.DSMT4">
                  <p:embed/>
                </p:oleObj>
              </mc:Choice>
              <mc:Fallback>
                <p:oleObj name="Equation" r:id="rId5" imgW="2313421" imgH="286275" progId="Equation.DSMT4">
                  <p:embed/>
                  <p:pic>
                    <p:nvPicPr>
                      <p:cNvPr id="12" name="Object 11"/>
                      <p:cNvPicPr/>
                      <p:nvPr/>
                    </p:nvPicPr>
                    <p:blipFill>
                      <a:blip r:embed="rId6"/>
                      <a:stretch>
                        <a:fillRect/>
                      </a:stretch>
                    </p:blipFill>
                    <p:spPr>
                      <a:xfrm>
                        <a:off x="1761202" y="5087943"/>
                        <a:ext cx="3901045" cy="481941"/>
                      </a:xfrm>
                      <a:prstGeom prst="rect">
                        <a:avLst/>
                      </a:prstGeom>
                    </p:spPr>
                  </p:pic>
                </p:oleObj>
              </mc:Fallback>
            </mc:AlternateContent>
          </a:graphicData>
        </a:graphic>
      </p:graphicFrame>
      <p:pic>
        <p:nvPicPr>
          <p:cNvPr id="3" name="Picture 2"/>
          <p:cNvPicPr>
            <a:picLocks noChangeAspect="1"/>
          </p:cNvPicPr>
          <p:nvPr/>
        </p:nvPicPr>
        <p:blipFill>
          <a:blip r:embed="rId7"/>
          <a:stretch>
            <a:fillRect/>
          </a:stretch>
        </p:blipFill>
        <p:spPr>
          <a:xfrm>
            <a:off x="1467544" y="1550415"/>
            <a:ext cx="4928378" cy="2395739"/>
          </a:xfrm>
          <a:prstGeom prst="rect">
            <a:avLst/>
          </a:prstGeom>
        </p:spPr>
      </p:pic>
      <p:pic>
        <p:nvPicPr>
          <p:cNvPr id="11" name="Picture 10"/>
          <p:cNvPicPr>
            <a:picLocks noChangeAspect="1"/>
          </p:cNvPicPr>
          <p:nvPr/>
        </p:nvPicPr>
        <p:blipFill>
          <a:blip r:embed="rId8"/>
          <a:stretch>
            <a:fillRect/>
          </a:stretch>
        </p:blipFill>
        <p:spPr>
          <a:xfrm>
            <a:off x="1724500" y="5912968"/>
            <a:ext cx="3174105" cy="481941"/>
          </a:xfrm>
          <a:prstGeom prst="rect">
            <a:avLst/>
          </a:prstGeom>
        </p:spPr>
      </p:pic>
      <p:sp>
        <p:nvSpPr>
          <p:cNvPr id="14" name="Rectangle 13"/>
          <p:cNvSpPr/>
          <p:nvPr/>
        </p:nvSpPr>
        <p:spPr>
          <a:xfrm>
            <a:off x="6096000" y="5842451"/>
            <a:ext cx="2780145" cy="430887"/>
          </a:xfrm>
          <a:prstGeom prst="rect">
            <a:avLst/>
          </a:prstGeom>
        </p:spPr>
        <p:txBody>
          <a:bodyPr wrap="square">
            <a:spAutoFit/>
          </a:bodyPr>
          <a:lstStyle/>
          <a:p>
            <a:r>
              <a:rPr lang="en-US" sz="2200" dirty="0"/>
              <a:t>if tainted bank</a:t>
            </a:r>
          </a:p>
        </p:txBody>
      </p:sp>
    </p:spTree>
    <p:extLst>
      <p:ext uri="{BB962C8B-B14F-4D97-AF65-F5344CB8AC3E}">
        <p14:creationId xmlns:p14="http://schemas.microsoft.com/office/powerpoint/2010/main" val="31826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AF5F-718E-4763-B50E-4F35BC9F18CE}"/>
              </a:ext>
            </a:extLst>
          </p:cNvPr>
          <p:cNvSpPr>
            <a:spLocks noGrp="1"/>
          </p:cNvSpPr>
          <p:nvPr>
            <p:ph type="title"/>
          </p:nvPr>
        </p:nvSpPr>
        <p:spPr/>
        <p:txBody>
          <a:bodyPr>
            <a:normAutofit/>
          </a:bodyPr>
          <a:lstStyle/>
          <a:p>
            <a:r>
              <a:rPr lang="en-US" dirty="0"/>
              <a:t>Conditional on liquidity stress in the economy.</a:t>
            </a:r>
          </a:p>
        </p:txBody>
      </p:sp>
      <p:sp>
        <p:nvSpPr>
          <p:cNvPr id="3" name="Content Placeholder 2">
            <a:extLst>
              <a:ext uri="{FF2B5EF4-FFF2-40B4-BE49-F238E27FC236}">
                <a16:creationId xmlns:a16="http://schemas.microsoft.com/office/drawing/2014/main" id="{FAC93979-D0A9-42C9-A39E-9912E3C63EDF}"/>
              </a:ext>
            </a:extLst>
          </p:cNvPr>
          <p:cNvSpPr>
            <a:spLocks noGrp="1"/>
          </p:cNvSpPr>
          <p:nvPr>
            <p:ph idx="1"/>
          </p:nvPr>
        </p:nvSpPr>
        <p:spPr>
          <a:xfrm>
            <a:off x="838200" y="1511747"/>
            <a:ext cx="11077280" cy="4923968"/>
          </a:xfrm>
        </p:spPr>
        <p:txBody>
          <a:bodyPr>
            <a:normAutofit/>
          </a:bodyPr>
          <a:lstStyle/>
          <a:p>
            <a:r>
              <a:rPr lang="en-US" dirty="0"/>
              <a:t>The market for spot loans clears at date 1 at     . </a:t>
            </a:r>
          </a:p>
          <a:p>
            <a:r>
              <a:rPr lang="en-US" dirty="0"/>
              <a:t>Stressed and tainted banks </a:t>
            </a:r>
            <a:r>
              <a:rPr lang="en-US" dirty="0" smtClean="0"/>
              <a:t>issue </a:t>
            </a:r>
            <a:r>
              <a:rPr lang="en-US" dirty="0"/>
              <a:t>capital at marginal cost         . Since banks will not issue at a higher cost than      , it must be that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A4093370-BE9F-4FD8-BD2E-17C542802EF9}"/>
              </a:ext>
            </a:extLst>
          </p:cNvPr>
          <p:cNvSpPr txBox="1"/>
          <p:nvPr/>
        </p:nvSpPr>
        <p:spPr>
          <a:xfrm>
            <a:off x="3020413" y="4596170"/>
            <a:ext cx="1468544" cy="1200329"/>
          </a:xfrm>
          <a:prstGeom prst="rect">
            <a:avLst/>
          </a:prstGeom>
          <a:noFill/>
        </p:spPr>
        <p:txBody>
          <a:bodyPr wrap="none" rtlCol="0">
            <a:spAutoFit/>
          </a:bodyPr>
          <a:lstStyle/>
          <a:p>
            <a:r>
              <a:rPr lang="en-US" dirty="0">
                <a:solidFill>
                  <a:srgbClr val="FF0000"/>
                </a:solidFill>
              </a:rPr>
              <a:t>Firm’s fund</a:t>
            </a:r>
          </a:p>
          <a:p>
            <a:r>
              <a:rPr lang="en-US" dirty="0">
                <a:solidFill>
                  <a:srgbClr val="FF0000"/>
                </a:solidFill>
              </a:rPr>
              <a:t>requirement </a:t>
            </a:r>
          </a:p>
          <a:p>
            <a:r>
              <a:rPr lang="en-US" dirty="0">
                <a:solidFill>
                  <a:srgbClr val="FF0000"/>
                </a:solidFill>
              </a:rPr>
              <a:t>for rescue </a:t>
            </a:r>
          </a:p>
          <a:p>
            <a:r>
              <a:rPr lang="en-US" dirty="0">
                <a:solidFill>
                  <a:srgbClr val="FF0000"/>
                </a:solidFill>
              </a:rPr>
              <a:t>investment</a:t>
            </a:r>
          </a:p>
        </p:txBody>
      </p:sp>
      <p:sp>
        <p:nvSpPr>
          <p:cNvPr id="6" name="TextBox 5">
            <a:extLst>
              <a:ext uri="{FF2B5EF4-FFF2-40B4-BE49-F238E27FC236}">
                <a16:creationId xmlns:a16="http://schemas.microsoft.com/office/drawing/2014/main" id="{8CAEE79B-1736-419D-8660-9BBF09B724B6}"/>
              </a:ext>
            </a:extLst>
          </p:cNvPr>
          <p:cNvSpPr txBox="1"/>
          <p:nvPr/>
        </p:nvSpPr>
        <p:spPr>
          <a:xfrm>
            <a:off x="4711710" y="4603284"/>
            <a:ext cx="1219116" cy="923330"/>
          </a:xfrm>
          <a:prstGeom prst="rect">
            <a:avLst/>
          </a:prstGeom>
          <a:noFill/>
        </p:spPr>
        <p:txBody>
          <a:bodyPr wrap="none" rtlCol="0">
            <a:spAutoFit/>
          </a:bodyPr>
          <a:lstStyle/>
          <a:p>
            <a:r>
              <a:rPr lang="en-US" dirty="0">
                <a:solidFill>
                  <a:srgbClr val="FF0000"/>
                </a:solidFill>
              </a:rPr>
              <a:t>Risk averse</a:t>
            </a:r>
          </a:p>
          <a:p>
            <a:r>
              <a:rPr lang="en-US" dirty="0">
                <a:solidFill>
                  <a:srgbClr val="FF0000"/>
                </a:solidFill>
              </a:rPr>
              <a:t>depositor</a:t>
            </a:r>
          </a:p>
          <a:p>
            <a:r>
              <a:rPr lang="en-US" dirty="0">
                <a:solidFill>
                  <a:srgbClr val="FF0000"/>
                </a:solidFill>
              </a:rPr>
              <a:t>run</a:t>
            </a:r>
          </a:p>
        </p:txBody>
      </p:sp>
      <p:sp>
        <p:nvSpPr>
          <p:cNvPr id="7" name="TextBox 6">
            <a:extLst>
              <a:ext uri="{FF2B5EF4-FFF2-40B4-BE49-F238E27FC236}">
                <a16:creationId xmlns:a16="http://schemas.microsoft.com/office/drawing/2014/main" id="{28EA9E8C-2585-45F9-B1A8-EAE789918DB8}"/>
              </a:ext>
            </a:extLst>
          </p:cNvPr>
          <p:cNvSpPr txBox="1"/>
          <p:nvPr/>
        </p:nvSpPr>
        <p:spPr>
          <a:xfrm>
            <a:off x="6915365" y="4594087"/>
            <a:ext cx="2686248" cy="923330"/>
          </a:xfrm>
          <a:prstGeom prst="rect">
            <a:avLst/>
          </a:prstGeom>
          <a:noFill/>
        </p:spPr>
        <p:txBody>
          <a:bodyPr wrap="none" rtlCol="0">
            <a:spAutoFit/>
          </a:bodyPr>
          <a:lstStyle/>
          <a:p>
            <a:r>
              <a:rPr lang="en-US" dirty="0">
                <a:solidFill>
                  <a:srgbClr val="FF0000"/>
                </a:solidFill>
              </a:rPr>
              <a:t>Unencumbered</a:t>
            </a:r>
          </a:p>
          <a:p>
            <a:r>
              <a:rPr lang="en-US" dirty="0">
                <a:solidFill>
                  <a:srgbClr val="FF0000"/>
                </a:solidFill>
              </a:rPr>
              <a:t>liquidity with</a:t>
            </a:r>
          </a:p>
          <a:p>
            <a:r>
              <a:rPr lang="en-US" dirty="0">
                <a:solidFill>
                  <a:srgbClr val="FF0000"/>
                </a:solidFill>
              </a:rPr>
              <a:t>stressed and tainted banks</a:t>
            </a:r>
          </a:p>
        </p:txBody>
      </p:sp>
      <p:cxnSp>
        <p:nvCxnSpPr>
          <p:cNvPr id="9" name="Straight Arrow Connector 8">
            <a:extLst>
              <a:ext uri="{FF2B5EF4-FFF2-40B4-BE49-F238E27FC236}">
                <a16:creationId xmlns:a16="http://schemas.microsoft.com/office/drawing/2014/main" id="{F6EA40AB-8F47-41E5-B50A-B7E33CC24265}"/>
              </a:ext>
            </a:extLst>
          </p:cNvPr>
          <p:cNvCxnSpPr>
            <a:cxnSpLocks/>
          </p:cNvCxnSpPr>
          <p:nvPr/>
        </p:nvCxnSpPr>
        <p:spPr>
          <a:xfrm flipV="1">
            <a:off x="1482042" y="4156870"/>
            <a:ext cx="587217" cy="537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8BD55A0-7CFC-4641-A89D-C61FC315A682}"/>
              </a:ext>
            </a:extLst>
          </p:cNvPr>
          <p:cNvCxnSpPr>
            <a:cxnSpLocks/>
          </p:cNvCxnSpPr>
          <p:nvPr/>
        </p:nvCxnSpPr>
        <p:spPr>
          <a:xfrm flipV="1">
            <a:off x="5292478" y="3973731"/>
            <a:ext cx="0" cy="684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B8128BA-27FD-4E34-992A-019DD655FE76}"/>
              </a:ext>
            </a:extLst>
          </p:cNvPr>
          <p:cNvCxnSpPr>
            <a:cxnSpLocks/>
          </p:cNvCxnSpPr>
          <p:nvPr/>
        </p:nvCxnSpPr>
        <p:spPr>
          <a:xfrm flipV="1">
            <a:off x="8007515" y="3955291"/>
            <a:ext cx="0" cy="781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53CF1D64-4850-4880-89D0-40E640943DCB}"/>
              </a:ext>
            </a:extLst>
          </p:cNvPr>
          <p:cNvGraphicFramePr>
            <a:graphicFrameLocks noChangeAspect="1"/>
          </p:cNvGraphicFramePr>
          <p:nvPr>
            <p:extLst>
              <p:ext uri="{D42A27DB-BD31-4B8C-83A1-F6EECF244321}">
                <p14:modId xmlns:p14="http://schemas.microsoft.com/office/powerpoint/2010/main" val="3063950866"/>
              </p:ext>
            </p:extLst>
          </p:nvPr>
        </p:nvGraphicFramePr>
        <p:xfrm>
          <a:off x="7054299" y="2305588"/>
          <a:ext cx="549578" cy="559674"/>
        </p:xfrm>
        <a:graphic>
          <a:graphicData uri="http://schemas.openxmlformats.org/presentationml/2006/ole">
            <mc:AlternateContent xmlns:mc="http://schemas.openxmlformats.org/markup-compatibility/2006">
              <mc:Choice xmlns:v="urn:schemas-microsoft-com:vml" Requires="v">
                <p:oleObj spid="_x0000_s43468" name="Equation" r:id="rId4" imgW="390419" imgH="545821" progId="Equation.DSMT4">
                  <p:embed/>
                </p:oleObj>
              </mc:Choice>
              <mc:Fallback>
                <p:oleObj name="Equation" r:id="rId4" imgW="390419" imgH="545821" progId="Equation.DSMT4">
                  <p:embed/>
                  <p:pic>
                    <p:nvPicPr>
                      <p:cNvPr id="10" name="Object 9">
                        <a:extLst>
                          <a:ext uri="{FF2B5EF4-FFF2-40B4-BE49-F238E27FC236}">
                            <a16:creationId xmlns:a16="http://schemas.microsoft.com/office/drawing/2014/main" id="{53CF1D64-4850-4880-89D0-40E640943DCB}"/>
                          </a:ext>
                        </a:extLst>
                      </p:cNvPr>
                      <p:cNvPicPr/>
                      <p:nvPr/>
                    </p:nvPicPr>
                    <p:blipFill>
                      <a:blip r:embed="rId5"/>
                      <a:stretch>
                        <a:fillRect/>
                      </a:stretch>
                    </p:blipFill>
                    <p:spPr>
                      <a:xfrm>
                        <a:off x="7054299" y="2305588"/>
                        <a:ext cx="549578" cy="559674"/>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4784AB9-4B3A-4725-8BF5-B50755946244}"/>
              </a:ext>
            </a:extLst>
          </p:cNvPr>
          <p:cNvGraphicFramePr>
            <a:graphicFrameLocks noChangeAspect="1"/>
          </p:cNvGraphicFramePr>
          <p:nvPr>
            <p:extLst>
              <p:ext uri="{D42A27DB-BD31-4B8C-83A1-F6EECF244321}">
                <p14:modId xmlns:p14="http://schemas.microsoft.com/office/powerpoint/2010/main" val="3814735445"/>
              </p:ext>
            </p:extLst>
          </p:nvPr>
        </p:nvGraphicFramePr>
        <p:xfrm>
          <a:off x="7603951" y="1447405"/>
          <a:ext cx="390525" cy="546100"/>
        </p:xfrm>
        <a:graphic>
          <a:graphicData uri="http://schemas.openxmlformats.org/presentationml/2006/ole">
            <mc:AlternateContent xmlns:mc="http://schemas.openxmlformats.org/markup-compatibility/2006">
              <mc:Choice xmlns:v="urn:schemas-microsoft-com:vml" Requires="v">
                <p:oleObj spid="_x0000_s43469" name="Equation" r:id="rId6" imgW="390419" imgH="545821" progId="Equation.DSMT4">
                  <p:embed/>
                </p:oleObj>
              </mc:Choice>
              <mc:Fallback>
                <p:oleObj name="Equation" r:id="rId6" imgW="390419" imgH="545821" progId="Equation.DSMT4">
                  <p:embed/>
                  <p:pic>
                    <p:nvPicPr>
                      <p:cNvPr id="11" name="Object 10">
                        <a:extLst>
                          <a:ext uri="{FF2B5EF4-FFF2-40B4-BE49-F238E27FC236}">
                            <a16:creationId xmlns:a16="http://schemas.microsoft.com/office/drawing/2014/main" id="{14784AB9-4B3A-4725-8BF5-B50755946244}"/>
                          </a:ext>
                        </a:extLst>
                      </p:cNvPr>
                      <p:cNvPicPr/>
                      <p:nvPr/>
                    </p:nvPicPr>
                    <p:blipFill>
                      <a:blip r:embed="rId7"/>
                      <a:stretch>
                        <a:fillRect/>
                      </a:stretch>
                    </p:blipFill>
                    <p:spPr>
                      <a:xfrm>
                        <a:off x="7603951" y="1447405"/>
                        <a:ext cx="390525" cy="5461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6B883C6-96B2-4174-A14D-F7E371E2C793}"/>
              </a:ext>
            </a:extLst>
          </p:cNvPr>
          <p:cNvGraphicFramePr>
            <a:graphicFrameLocks noChangeAspect="1"/>
          </p:cNvGraphicFramePr>
          <p:nvPr>
            <p:extLst>
              <p:ext uri="{D42A27DB-BD31-4B8C-83A1-F6EECF244321}">
                <p14:modId xmlns:p14="http://schemas.microsoft.com/office/powerpoint/2010/main" val="3840277942"/>
              </p:ext>
            </p:extLst>
          </p:nvPr>
        </p:nvGraphicFramePr>
        <p:xfrm>
          <a:off x="742950" y="3416300"/>
          <a:ext cx="8053388" cy="633413"/>
        </p:xfrm>
        <a:graphic>
          <a:graphicData uri="http://schemas.openxmlformats.org/presentationml/2006/ole">
            <mc:AlternateContent xmlns:mc="http://schemas.openxmlformats.org/markup-compatibility/2006">
              <mc:Choice xmlns:v="urn:schemas-microsoft-com:vml" Requires="v">
                <p:oleObj spid="_x0000_s43470" name="Equation" r:id="rId8" imgW="3873240" imgH="304560" progId="Equation.DSMT4">
                  <p:embed/>
                </p:oleObj>
              </mc:Choice>
              <mc:Fallback>
                <p:oleObj name="Equation" r:id="rId8" imgW="3873240" imgH="304560" progId="Equation.DSMT4">
                  <p:embed/>
                  <p:pic>
                    <p:nvPicPr>
                      <p:cNvPr id="13" name="Object 12">
                        <a:extLst>
                          <a:ext uri="{FF2B5EF4-FFF2-40B4-BE49-F238E27FC236}">
                            <a16:creationId xmlns:a16="http://schemas.microsoft.com/office/drawing/2014/main" id="{C6B883C6-96B2-4174-A14D-F7E371E2C793}"/>
                          </a:ext>
                        </a:extLst>
                      </p:cNvPr>
                      <p:cNvPicPr/>
                      <p:nvPr/>
                    </p:nvPicPr>
                    <p:blipFill>
                      <a:blip r:embed="rId9"/>
                      <a:stretch>
                        <a:fillRect/>
                      </a:stretch>
                    </p:blipFill>
                    <p:spPr>
                      <a:xfrm>
                        <a:off x="742950" y="3416300"/>
                        <a:ext cx="8053388" cy="63341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EDAB718-3EBA-4B42-B14C-C8564589852C}"/>
              </a:ext>
            </a:extLst>
          </p:cNvPr>
          <p:cNvGraphicFramePr>
            <a:graphicFrameLocks noChangeAspect="1"/>
          </p:cNvGraphicFramePr>
          <p:nvPr>
            <p:extLst>
              <p:ext uri="{D42A27DB-BD31-4B8C-83A1-F6EECF244321}">
                <p14:modId xmlns:p14="http://schemas.microsoft.com/office/powerpoint/2010/main" val="972584065"/>
              </p:ext>
            </p:extLst>
          </p:nvPr>
        </p:nvGraphicFramePr>
        <p:xfrm>
          <a:off x="9867292" y="2354346"/>
          <a:ext cx="1264240" cy="522186"/>
        </p:xfrm>
        <a:graphic>
          <a:graphicData uri="http://schemas.openxmlformats.org/presentationml/2006/ole">
            <mc:AlternateContent xmlns:mc="http://schemas.openxmlformats.org/markup-compatibility/2006">
              <mc:Choice xmlns:v="urn:schemas-microsoft-com:vml" Requires="v">
                <p:oleObj spid="_x0000_s43471" name="Equation" r:id="rId10" imgW="583920" imgH="241200" progId="Equation.DSMT4">
                  <p:embed/>
                </p:oleObj>
              </mc:Choice>
              <mc:Fallback>
                <p:oleObj name="Equation" r:id="rId10" imgW="583920" imgH="241200" progId="Equation.DSMT4">
                  <p:embed/>
                  <p:pic>
                    <p:nvPicPr>
                      <p:cNvPr id="4" name="Object 3">
                        <a:extLst>
                          <a:ext uri="{FF2B5EF4-FFF2-40B4-BE49-F238E27FC236}">
                            <a16:creationId xmlns:a16="http://schemas.microsoft.com/office/drawing/2014/main" id="{3EDAB718-3EBA-4B42-B14C-C8564589852C}"/>
                          </a:ext>
                        </a:extLst>
                      </p:cNvPr>
                      <p:cNvPicPr/>
                      <p:nvPr/>
                    </p:nvPicPr>
                    <p:blipFill>
                      <a:blip r:embed="rId11"/>
                      <a:stretch>
                        <a:fillRect/>
                      </a:stretch>
                    </p:blipFill>
                    <p:spPr>
                      <a:xfrm>
                        <a:off x="9867292" y="2354346"/>
                        <a:ext cx="1264240" cy="522186"/>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D8ADA7A2-C22E-4981-8643-9FB0230014FE}"/>
              </a:ext>
            </a:extLst>
          </p:cNvPr>
          <p:cNvSpPr txBox="1"/>
          <p:nvPr/>
        </p:nvSpPr>
        <p:spPr>
          <a:xfrm>
            <a:off x="515635" y="4603284"/>
            <a:ext cx="1784719" cy="1200329"/>
          </a:xfrm>
          <a:prstGeom prst="rect">
            <a:avLst/>
          </a:prstGeom>
          <a:noFill/>
        </p:spPr>
        <p:txBody>
          <a:bodyPr wrap="none" rtlCol="0">
            <a:spAutoFit/>
          </a:bodyPr>
          <a:lstStyle/>
          <a:p>
            <a:r>
              <a:rPr lang="en-US" dirty="0">
                <a:solidFill>
                  <a:srgbClr val="FF0000"/>
                </a:solidFill>
              </a:rPr>
              <a:t>Additional</a:t>
            </a:r>
          </a:p>
          <a:p>
            <a:r>
              <a:rPr lang="en-US" dirty="0">
                <a:solidFill>
                  <a:srgbClr val="FF0000"/>
                </a:solidFill>
              </a:rPr>
              <a:t>liquidity raised</a:t>
            </a:r>
          </a:p>
          <a:p>
            <a:r>
              <a:rPr lang="en-US" dirty="0">
                <a:solidFill>
                  <a:srgbClr val="FF0000"/>
                </a:solidFill>
              </a:rPr>
              <a:t>via date-1 capital</a:t>
            </a:r>
          </a:p>
          <a:p>
            <a:r>
              <a:rPr lang="en-US" dirty="0">
                <a:solidFill>
                  <a:srgbClr val="FF0000"/>
                </a:solidFill>
              </a:rPr>
              <a:t> issuances</a:t>
            </a:r>
          </a:p>
        </p:txBody>
      </p:sp>
      <p:cxnSp>
        <p:nvCxnSpPr>
          <p:cNvPr id="20" name="Straight Arrow Connector 19">
            <a:extLst>
              <a:ext uri="{FF2B5EF4-FFF2-40B4-BE49-F238E27FC236}">
                <a16:creationId xmlns:a16="http://schemas.microsoft.com/office/drawing/2014/main" id="{A3F8E2EE-4A30-4ECD-B70B-A153F9BDB787}"/>
              </a:ext>
            </a:extLst>
          </p:cNvPr>
          <p:cNvCxnSpPr>
            <a:cxnSpLocks/>
          </p:cNvCxnSpPr>
          <p:nvPr/>
        </p:nvCxnSpPr>
        <p:spPr>
          <a:xfrm flipV="1">
            <a:off x="3576501" y="4010044"/>
            <a:ext cx="276183" cy="695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537453" y="2902138"/>
            <a:ext cx="2205937" cy="646331"/>
          </a:xfrm>
          <a:prstGeom prst="rect">
            <a:avLst/>
          </a:prstGeom>
          <a:noFill/>
        </p:spPr>
        <p:txBody>
          <a:bodyPr wrap="square" rtlCol="0">
            <a:spAutoFit/>
          </a:bodyPr>
          <a:lstStyle/>
          <a:p>
            <a:r>
              <a:rPr lang="en-US" dirty="0">
                <a:solidFill>
                  <a:srgbClr val="FF0000"/>
                </a:solidFill>
              </a:rPr>
              <a:t>Increases one for one with </a:t>
            </a:r>
          </a:p>
        </p:txBody>
      </p:sp>
      <p:graphicFrame>
        <p:nvGraphicFramePr>
          <p:cNvPr id="16" name="Object 15"/>
          <p:cNvGraphicFramePr>
            <a:graphicFrameLocks noChangeAspect="1"/>
          </p:cNvGraphicFramePr>
          <p:nvPr>
            <p:extLst>
              <p:ext uri="{D42A27DB-BD31-4B8C-83A1-F6EECF244321}">
                <p14:modId xmlns:p14="http://schemas.microsoft.com/office/powerpoint/2010/main" val="269140842"/>
              </p:ext>
            </p:extLst>
          </p:nvPr>
        </p:nvGraphicFramePr>
        <p:xfrm>
          <a:off x="10099395" y="3106815"/>
          <a:ext cx="352069" cy="452660"/>
        </p:xfrm>
        <a:graphic>
          <a:graphicData uri="http://schemas.openxmlformats.org/presentationml/2006/ole">
            <mc:AlternateContent xmlns:mc="http://schemas.openxmlformats.org/markup-compatibility/2006">
              <mc:Choice xmlns:v="urn:schemas-microsoft-com:vml" Requires="v">
                <p:oleObj spid="_x0000_s43472" name="Equation" r:id="rId12" imgW="177480" imgH="228600" progId="Equation.DSMT4">
                  <p:embed/>
                </p:oleObj>
              </mc:Choice>
              <mc:Fallback>
                <p:oleObj name="Equation" r:id="rId12" imgW="177480" imgH="228600" progId="Equation.DSMT4">
                  <p:embed/>
                  <p:pic>
                    <p:nvPicPr>
                      <p:cNvPr id="16" name="Object 15"/>
                      <p:cNvPicPr/>
                      <p:nvPr/>
                    </p:nvPicPr>
                    <p:blipFill>
                      <a:blip r:embed="rId13"/>
                      <a:stretch>
                        <a:fillRect/>
                      </a:stretch>
                    </p:blipFill>
                    <p:spPr>
                      <a:xfrm>
                        <a:off x="10099395" y="3106815"/>
                        <a:ext cx="352069" cy="45266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46639197"/>
              </p:ext>
            </p:extLst>
          </p:nvPr>
        </p:nvGraphicFramePr>
        <p:xfrm>
          <a:off x="9325818" y="1914888"/>
          <a:ext cx="696640" cy="597120"/>
        </p:xfrm>
        <a:graphic>
          <a:graphicData uri="http://schemas.openxmlformats.org/presentationml/2006/ole">
            <mc:AlternateContent xmlns:mc="http://schemas.openxmlformats.org/markup-compatibility/2006">
              <mc:Choice xmlns:v="urn:schemas-microsoft-com:vml" Requires="v">
                <p:oleObj spid="_x0000_s43473" name="Equation" r:id="rId14" imgW="266400" imgH="228600" progId="Equation.DSMT4">
                  <p:embed/>
                </p:oleObj>
              </mc:Choice>
              <mc:Fallback>
                <p:oleObj name="Equation" r:id="rId14" imgW="266400" imgH="228600" progId="Equation.DSMT4">
                  <p:embed/>
                  <p:pic>
                    <p:nvPicPr>
                      <p:cNvPr id="0" name=""/>
                      <p:cNvPicPr/>
                      <p:nvPr/>
                    </p:nvPicPr>
                    <p:blipFill>
                      <a:blip r:embed="rId15"/>
                      <a:stretch>
                        <a:fillRect/>
                      </a:stretch>
                    </p:blipFill>
                    <p:spPr>
                      <a:xfrm>
                        <a:off x="9325818" y="1914888"/>
                        <a:ext cx="696640" cy="597120"/>
                      </a:xfrm>
                      <a:prstGeom prst="rect">
                        <a:avLst/>
                      </a:prstGeom>
                    </p:spPr>
                  </p:pic>
                </p:oleObj>
              </mc:Fallback>
            </mc:AlternateContent>
          </a:graphicData>
        </a:graphic>
      </p:graphicFrame>
      <p:cxnSp>
        <p:nvCxnSpPr>
          <p:cNvPr id="24" name="Straight Arrow Connector 23"/>
          <p:cNvCxnSpPr/>
          <p:nvPr/>
        </p:nvCxnSpPr>
        <p:spPr>
          <a:xfrm flipH="1">
            <a:off x="5487789" y="3214578"/>
            <a:ext cx="3851729" cy="237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824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When do more ex ante reserves increase ex post stress?</a:t>
            </a:r>
            <a:endParaRPr lang="en-US" dirty="0"/>
          </a:p>
        </p:txBody>
      </p:sp>
      <p:sp>
        <p:nvSpPr>
          <p:cNvPr id="13" name="Content Placeholder 12"/>
          <p:cNvSpPr>
            <a:spLocks noGrp="1"/>
          </p:cNvSpPr>
          <p:nvPr>
            <p:ph idx="1"/>
          </p:nvPr>
        </p:nvSpPr>
        <p:spPr>
          <a:xfrm>
            <a:off x="152399" y="1881187"/>
            <a:ext cx="80467452" cy="12478754"/>
          </a:xfrm>
        </p:spPr>
        <p:txBody>
          <a:bodyPr/>
          <a:lstStyle/>
          <a:p>
            <a:r>
              <a:rPr lang="en-US" dirty="0"/>
              <a:t>How </a:t>
            </a:r>
            <a:r>
              <a:rPr lang="en-US" dirty="0" smtClean="0"/>
              <a:t>does </a:t>
            </a:r>
            <a:r>
              <a:rPr lang="en-US" dirty="0"/>
              <a:t>rate      change with </a:t>
            </a:r>
            <a:r>
              <a:rPr lang="en-US" dirty="0" smtClean="0"/>
              <a:t>     ?</a:t>
            </a:r>
          </a:p>
          <a:p>
            <a:r>
              <a:rPr lang="en-US" dirty="0" smtClean="0"/>
              <a:t>Additional dollar of reserves creates     demand for liquidity from stressed banks</a:t>
            </a:r>
          </a:p>
          <a:p>
            <a:r>
              <a:rPr lang="en-US" dirty="0" smtClean="0"/>
              <a:t>Creates                                          supply of liquidity</a:t>
            </a:r>
          </a:p>
          <a:p>
            <a:endParaRPr lang="en-US" dirty="0"/>
          </a:p>
        </p:txBody>
      </p:sp>
      <p:sp>
        <p:nvSpPr>
          <p:cNvPr id="6" name="Rectangle 3"/>
          <p:cNvSpPr>
            <a:spLocks noChangeArrowheads="1"/>
          </p:cNvSpPr>
          <p:nvPr/>
        </p:nvSpPr>
        <p:spPr bwMode="auto">
          <a:xfrm>
            <a:off x="0" y="190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38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EA513D79-64A8-40FB-AE10-2A36FA565B9D}"/>
              </a:ext>
            </a:extLst>
          </p:cNvPr>
          <p:cNvGraphicFramePr>
            <a:graphicFrameLocks noChangeAspect="1"/>
          </p:cNvGraphicFramePr>
          <p:nvPr>
            <p:extLst>
              <p:ext uri="{D42A27DB-BD31-4B8C-83A1-F6EECF244321}">
                <p14:modId xmlns:p14="http://schemas.microsoft.com/office/powerpoint/2010/main" val="1878171255"/>
              </p:ext>
            </p:extLst>
          </p:nvPr>
        </p:nvGraphicFramePr>
        <p:xfrm>
          <a:off x="2612778" y="1844051"/>
          <a:ext cx="390623" cy="546872"/>
        </p:xfrm>
        <a:graphic>
          <a:graphicData uri="http://schemas.openxmlformats.org/presentationml/2006/ole">
            <mc:AlternateContent xmlns:mc="http://schemas.openxmlformats.org/markup-compatibility/2006">
              <mc:Choice xmlns:v="urn:schemas-microsoft-com:vml" Requires="v">
                <p:oleObj spid="_x0000_s72752" name="Equation" r:id="rId3" imgW="190352" imgH="267142" progId="Equation.DSMT4">
                  <p:embed/>
                </p:oleObj>
              </mc:Choice>
              <mc:Fallback>
                <p:oleObj name="Equation" r:id="rId3" imgW="190352" imgH="267142" progId="Equation.DSMT4">
                  <p:embed/>
                  <p:pic>
                    <p:nvPicPr>
                      <p:cNvPr id="8" name="Object 7">
                        <a:extLst>
                          <a:ext uri="{FF2B5EF4-FFF2-40B4-BE49-F238E27FC236}">
                            <a16:creationId xmlns:a16="http://schemas.microsoft.com/office/drawing/2014/main" id="{EA513D79-64A8-40FB-AE10-2A36FA565B9D}"/>
                          </a:ext>
                        </a:extLst>
                      </p:cNvPr>
                      <p:cNvPicPr/>
                      <p:nvPr/>
                    </p:nvPicPr>
                    <p:blipFill>
                      <a:blip r:embed="rId4"/>
                      <a:stretch>
                        <a:fillRect/>
                      </a:stretch>
                    </p:blipFill>
                    <p:spPr>
                      <a:xfrm>
                        <a:off x="2612778" y="1844051"/>
                        <a:ext cx="390623" cy="54687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55837898"/>
              </p:ext>
            </p:extLst>
          </p:nvPr>
        </p:nvGraphicFramePr>
        <p:xfrm>
          <a:off x="4806456" y="1875116"/>
          <a:ext cx="497163" cy="484743"/>
        </p:xfrm>
        <a:graphic>
          <a:graphicData uri="http://schemas.openxmlformats.org/presentationml/2006/ole">
            <mc:AlternateContent xmlns:mc="http://schemas.openxmlformats.org/markup-compatibility/2006">
              <mc:Choice xmlns:v="urn:schemas-microsoft-com:vml" Requires="v">
                <p:oleObj spid="_x0000_s72753" name="Equation" r:id="rId5" imgW="177480" imgH="228600" progId="Equation.DSMT4">
                  <p:embed/>
                </p:oleObj>
              </mc:Choice>
              <mc:Fallback>
                <p:oleObj name="Equation" r:id="rId5" imgW="177480" imgH="228600" progId="Equation.DSMT4">
                  <p:embed/>
                  <p:pic>
                    <p:nvPicPr>
                      <p:cNvPr id="21" name="Object 20"/>
                      <p:cNvPicPr/>
                      <p:nvPr/>
                    </p:nvPicPr>
                    <p:blipFill>
                      <a:blip r:embed="rId6"/>
                      <a:stretch>
                        <a:fillRect/>
                      </a:stretch>
                    </p:blipFill>
                    <p:spPr>
                      <a:xfrm>
                        <a:off x="4806456" y="1875116"/>
                        <a:ext cx="497163" cy="484743"/>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77526101"/>
              </p:ext>
            </p:extLst>
          </p:nvPr>
        </p:nvGraphicFramePr>
        <p:xfrm>
          <a:off x="5671398" y="2359859"/>
          <a:ext cx="317500" cy="444500"/>
        </p:xfrm>
        <a:graphic>
          <a:graphicData uri="http://schemas.openxmlformats.org/presentationml/2006/ole">
            <mc:AlternateContent xmlns:mc="http://schemas.openxmlformats.org/markup-compatibility/2006">
              <mc:Choice xmlns:v="urn:schemas-microsoft-com:vml" Requires="v">
                <p:oleObj spid="_x0000_s72754" name="Equation" r:id="rId7" imgW="126720" imgH="177480" progId="Equation.DSMT4">
                  <p:embed/>
                </p:oleObj>
              </mc:Choice>
              <mc:Fallback>
                <p:oleObj name="Equation" r:id="rId7" imgW="126720" imgH="177480" progId="Equation.DSMT4">
                  <p:embed/>
                  <p:pic>
                    <p:nvPicPr>
                      <p:cNvPr id="0" name=""/>
                      <p:cNvPicPr/>
                      <p:nvPr/>
                    </p:nvPicPr>
                    <p:blipFill>
                      <a:blip r:embed="rId8"/>
                      <a:stretch>
                        <a:fillRect/>
                      </a:stretch>
                    </p:blipFill>
                    <p:spPr>
                      <a:xfrm>
                        <a:off x="5671398" y="2359859"/>
                        <a:ext cx="317500" cy="444500"/>
                      </a:xfrm>
                      <a:prstGeom prst="rect">
                        <a:avLst/>
                      </a:prstGeom>
                    </p:spPr>
                  </p:pic>
                </p:oleObj>
              </mc:Fallback>
            </mc:AlternateContent>
          </a:graphicData>
        </a:graphic>
      </p:graphicFrame>
      <p:sp>
        <p:nvSpPr>
          <p:cNvPr id="20" name="Rectangle 11"/>
          <p:cNvSpPr>
            <a:spLocks noChangeArrowheads="1"/>
          </p:cNvSpPr>
          <p:nvPr/>
        </p:nvSpPr>
        <p:spPr bwMode="auto">
          <a:xfrm>
            <a:off x="152399" y="152399"/>
            <a:ext cx="932955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Rectangle 12"/>
          <p:cNvSpPr>
            <a:spLocks noChangeArrowheads="1"/>
          </p:cNvSpPr>
          <p:nvPr/>
        </p:nvSpPr>
        <p:spPr bwMode="auto">
          <a:xfrm>
            <a:off x="152399" y="342899"/>
            <a:ext cx="9329559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3119953036"/>
              </p:ext>
            </p:extLst>
          </p:nvPr>
        </p:nvGraphicFramePr>
        <p:xfrm>
          <a:off x="1682055" y="2850716"/>
          <a:ext cx="3124401" cy="531813"/>
        </p:xfrm>
        <a:graphic>
          <a:graphicData uri="http://schemas.openxmlformats.org/presentationml/2006/ole">
            <mc:AlternateContent xmlns:mc="http://schemas.openxmlformats.org/markup-compatibility/2006">
              <mc:Choice xmlns:v="urn:schemas-microsoft-com:vml" Requires="v">
                <p:oleObj spid="_x0000_s72755" name="Equation" r:id="rId9" imgW="1193760" imgH="203040" progId="Equation.DSMT4">
                  <p:embed/>
                </p:oleObj>
              </mc:Choice>
              <mc:Fallback>
                <p:oleObj name="Equation" r:id="rId9" imgW="1193760" imgH="203040" progId="Equation.DSMT4">
                  <p:embed/>
                  <p:pic>
                    <p:nvPicPr>
                      <p:cNvPr id="0" name=""/>
                      <p:cNvPicPr/>
                      <p:nvPr/>
                    </p:nvPicPr>
                    <p:blipFill>
                      <a:blip r:embed="rId10"/>
                      <a:stretch>
                        <a:fillRect/>
                      </a:stretch>
                    </p:blipFill>
                    <p:spPr>
                      <a:xfrm>
                        <a:off x="1682055" y="2850716"/>
                        <a:ext cx="3124401" cy="531813"/>
                      </a:xfrm>
                      <a:prstGeom prst="rect">
                        <a:avLst/>
                      </a:prstGeom>
                    </p:spPr>
                  </p:pic>
                </p:oleObj>
              </mc:Fallback>
            </mc:AlternateContent>
          </a:graphicData>
        </a:graphic>
      </p:graphicFrame>
    </p:spTree>
    <p:extLst>
      <p:ext uri="{BB962C8B-B14F-4D97-AF65-F5344CB8AC3E}">
        <p14:creationId xmlns:p14="http://schemas.microsoft.com/office/powerpoint/2010/main" val="46314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Ex-ante reserves and degree of ex-post stress</a:t>
            </a:r>
          </a:p>
        </p:txBody>
      </p:sp>
      <p:sp>
        <p:nvSpPr>
          <p:cNvPr id="3" name="Content Placeholder 2"/>
          <p:cNvSpPr>
            <a:spLocks noGrp="1"/>
          </p:cNvSpPr>
          <p:nvPr>
            <p:ph idx="1"/>
          </p:nvPr>
        </p:nvSpPr>
        <p:spPr>
          <a:xfrm>
            <a:off x="838199" y="1825625"/>
            <a:ext cx="11195507" cy="4954070"/>
          </a:xfrm>
        </p:spPr>
        <p:txBody>
          <a:bodyPr>
            <a:normAutofit/>
          </a:bodyPr>
          <a:lstStyle/>
          <a:p>
            <a:r>
              <a:rPr lang="en-US" dirty="0" smtClean="0"/>
              <a:t>Rearranging, more ex-ante </a:t>
            </a:r>
            <a:r>
              <a:rPr lang="en-US" dirty="0"/>
              <a:t>reserves enhance </a:t>
            </a:r>
            <a:r>
              <a:rPr lang="en-US" dirty="0" smtClean="0"/>
              <a:t>liquidity stress      if</a:t>
            </a:r>
          </a:p>
          <a:p>
            <a:endParaRPr lang="en-US" dirty="0" smtClean="0"/>
          </a:p>
          <a:p>
            <a:endParaRPr lang="en-US" dirty="0"/>
          </a:p>
          <a:p>
            <a:endParaRPr lang="en-US" dirty="0"/>
          </a:p>
          <a:p>
            <a:r>
              <a:rPr lang="en-US" dirty="0"/>
              <a:t>If the inter-bank market is shut (          ), the date-1 shadow inter-bank rate </a:t>
            </a:r>
            <a:r>
              <a:rPr lang="en-US" i="1" dirty="0"/>
              <a:t>always </a:t>
            </a:r>
            <a:r>
              <a:rPr lang="en-US" dirty="0"/>
              <a:t>increases in ex-ante </a:t>
            </a:r>
            <a:r>
              <a:rPr lang="en-US" dirty="0" smtClean="0"/>
              <a:t>reserves if            .</a:t>
            </a:r>
            <a:endParaRPr lang="en-US" dirty="0"/>
          </a:p>
          <a:p>
            <a:r>
              <a:rPr lang="en-US" dirty="0"/>
              <a:t>If inter-bank market fully open (          ), then the shadow interbank rate increases whenever</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72332756"/>
              </p:ext>
            </p:extLst>
          </p:nvPr>
        </p:nvGraphicFramePr>
        <p:xfrm>
          <a:off x="4935744" y="2499013"/>
          <a:ext cx="2159000" cy="995363"/>
        </p:xfrm>
        <a:graphic>
          <a:graphicData uri="http://schemas.openxmlformats.org/presentationml/2006/ole">
            <mc:AlternateContent xmlns:mc="http://schemas.openxmlformats.org/markup-compatibility/2006">
              <mc:Choice xmlns:v="urn:schemas-microsoft-com:vml" Requires="v">
                <p:oleObj spid="_x0000_s44331" name="Equation" r:id="rId4" imgW="2159720" imgH="995385" progId="Equation.DSMT4">
                  <p:embed/>
                </p:oleObj>
              </mc:Choice>
              <mc:Fallback>
                <p:oleObj name="Equation" r:id="rId4" imgW="2159720" imgH="995385" progId="Equation.DSMT4">
                  <p:embed/>
                  <p:pic>
                    <p:nvPicPr>
                      <p:cNvPr id="4" name="Object 3"/>
                      <p:cNvPicPr/>
                      <p:nvPr/>
                    </p:nvPicPr>
                    <p:blipFill>
                      <a:blip r:embed="rId5"/>
                      <a:stretch>
                        <a:fillRect/>
                      </a:stretch>
                    </p:blipFill>
                    <p:spPr>
                      <a:xfrm>
                        <a:off x="4935744" y="2499013"/>
                        <a:ext cx="2159000" cy="9953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805850259"/>
              </p:ext>
            </p:extLst>
          </p:nvPr>
        </p:nvGraphicFramePr>
        <p:xfrm>
          <a:off x="9803245" y="1690688"/>
          <a:ext cx="331355" cy="596439"/>
        </p:xfrm>
        <a:graphic>
          <a:graphicData uri="http://schemas.openxmlformats.org/presentationml/2006/ole">
            <mc:AlternateContent xmlns:mc="http://schemas.openxmlformats.org/markup-compatibility/2006">
              <mc:Choice xmlns:v="urn:schemas-microsoft-com:vml" Requires="v">
                <p:oleObj spid="_x0000_s44332" name="Equation" r:id="rId6" imgW="126720" imgH="228600" progId="Equation.DSMT4">
                  <p:embed/>
                </p:oleObj>
              </mc:Choice>
              <mc:Fallback>
                <p:oleObj name="Equation" r:id="rId6" imgW="126720" imgH="228600" progId="Equation.DSMT4">
                  <p:embed/>
                  <p:pic>
                    <p:nvPicPr>
                      <p:cNvPr id="5" name="Object 4"/>
                      <p:cNvPicPr/>
                      <p:nvPr/>
                    </p:nvPicPr>
                    <p:blipFill>
                      <a:blip r:embed="rId7"/>
                      <a:stretch>
                        <a:fillRect/>
                      </a:stretch>
                    </p:blipFill>
                    <p:spPr>
                      <a:xfrm>
                        <a:off x="9803245" y="1690688"/>
                        <a:ext cx="331355" cy="59643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26268041"/>
              </p:ext>
            </p:extLst>
          </p:nvPr>
        </p:nvGraphicFramePr>
        <p:xfrm>
          <a:off x="5778655" y="3828977"/>
          <a:ext cx="906307" cy="499774"/>
        </p:xfrm>
        <a:graphic>
          <a:graphicData uri="http://schemas.openxmlformats.org/presentationml/2006/ole">
            <mc:AlternateContent xmlns:mc="http://schemas.openxmlformats.org/markup-compatibility/2006">
              <mc:Choice xmlns:v="urn:schemas-microsoft-com:vml" Requires="v">
                <p:oleObj spid="_x0000_s44333" name="Equation" r:id="rId8" imgW="771123" imgH="425409" progId="Equation.DSMT4">
                  <p:embed/>
                </p:oleObj>
              </mc:Choice>
              <mc:Fallback>
                <p:oleObj name="Equation" r:id="rId8" imgW="771123" imgH="425409" progId="Equation.DSMT4">
                  <p:embed/>
                  <p:pic>
                    <p:nvPicPr>
                      <p:cNvPr id="6" name="Object 5"/>
                      <p:cNvPicPr/>
                      <p:nvPr/>
                    </p:nvPicPr>
                    <p:blipFill>
                      <a:blip r:embed="rId9"/>
                      <a:stretch>
                        <a:fillRect/>
                      </a:stretch>
                    </p:blipFill>
                    <p:spPr>
                      <a:xfrm>
                        <a:off x="5778655" y="3828977"/>
                        <a:ext cx="906307" cy="499774"/>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1601037"/>
              </p:ext>
            </p:extLst>
          </p:nvPr>
        </p:nvGraphicFramePr>
        <p:xfrm>
          <a:off x="5778655" y="4735619"/>
          <a:ext cx="871914" cy="517237"/>
        </p:xfrm>
        <a:graphic>
          <a:graphicData uri="http://schemas.openxmlformats.org/presentationml/2006/ole">
            <mc:AlternateContent xmlns:mc="http://schemas.openxmlformats.org/markup-compatibility/2006">
              <mc:Choice xmlns:v="urn:schemas-microsoft-com:vml" Requires="v">
                <p:oleObj spid="_x0000_s44334" name="Equation" r:id="rId10" imgW="749893" imgH="443795" progId="Equation.DSMT4">
                  <p:embed/>
                </p:oleObj>
              </mc:Choice>
              <mc:Fallback>
                <p:oleObj name="Equation" r:id="rId10" imgW="749893" imgH="443795" progId="Equation.DSMT4">
                  <p:embed/>
                  <p:pic>
                    <p:nvPicPr>
                      <p:cNvPr id="7" name="Object 6"/>
                      <p:cNvPicPr/>
                      <p:nvPr/>
                    </p:nvPicPr>
                    <p:blipFill>
                      <a:blip r:embed="rId11"/>
                      <a:stretch>
                        <a:fillRect/>
                      </a:stretch>
                    </p:blipFill>
                    <p:spPr>
                      <a:xfrm>
                        <a:off x="5778655" y="4735619"/>
                        <a:ext cx="871914" cy="5172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A5B8A80-87DE-4AD5-A01F-D795C9BDED9E}"/>
              </a:ext>
            </a:extLst>
          </p:cNvPr>
          <p:cNvGraphicFramePr>
            <a:graphicFrameLocks noChangeAspect="1"/>
          </p:cNvGraphicFramePr>
          <p:nvPr>
            <p:extLst/>
          </p:nvPr>
        </p:nvGraphicFramePr>
        <p:xfrm>
          <a:off x="4092833" y="5567992"/>
          <a:ext cx="1685822" cy="494618"/>
        </p:xfrm>
        <a:graphic>
          <a:graphicData uri="http://schemas.openxmlformats.org/presentationml/2006/ole">
            <mc:AlternateContent xmlns:mc="http://schemas.openxmlformats.org/markup-compatibility/2006">
              <mc:Choice xmlns:v="urn:schemas-microsoft-com:vml" Requires="v">
                <p:oleObj spid="_x0000_s44335" name="Equation" r:id="rId12" imgW="648996" imgH="190393" progId="Equation.DSMT4">
                  <p:embed/>
                </p:oleObj>
              </mc:Choice>
              <mc:Fallback>
                <p:oleObj name="Equation" r:id="rId12" imgW="648996" imgH="190393" progId="Equation.DSMT4">
                  <p:embed/>
                  <p:pic>
                    <p:nvPicPr>
                      <p:cNvPr id="8" name="Object 7">
                        <a:extLst>
                          <a:ext uri="{FF2B5EF4-FFF2-40B4-BE49-F238E27FC236}">
                            <a16:creationId xmlns:a16="http://schemas.microsoft.com/office/drawing/2014/main" id="{EA5B8A80-87DE-4AD5-A01F-D795C9BDED9E}"/>
                          </a:ext>
                        </a:extLst>
                      </p:cNvPr>
                      <p:cNvPicPr/>
                      <p:nvPr/>
                    </p:nvPicPr>
                    <p:blipFill>
                      <a:blip r:embed="rId13"/>
                      <a:stretch>
                        <a:fillRect/>
                      </a:stretch>
                    </p:blipFill>
                    <p:spPr>
                      <a:xfrm>
                        <a:off x="4092833" y="5567992"/>
                        <a:ext cx="1685822" cy="49461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57802315"/>
              </p:ext>
            </p:extLst>
          </p:nvPr>
        </p:nvGraphicFramePr>
        <p:xfrm>
          <a:off x="6684962" y="4205682"/>
          <a:ext cx="882650" cy="457670"/>
        </p:xfrm>
        <a:graphic>
          <a:graphicData uri="http://schemas.openxmlformats.org/presentationml/2006/ole">
            <mc:AlternateContent xmlns:mc="http://schemas.openxmlformats.org/markup-compatibility/2006">
              <mc:Choice xmlns:v="urn:schemas-microsoft-com:vml" Requires="v">
                <p:oleObj spid="_x0000_s44336" name="Equation" r:id="rId14" imgW="342720" imgH="177480" progId="Equation.DSMT4">
                  <p:embed/>
                </p:oleObj>
              </mc:Choice>
              <mc:Fallback>
                <p:oleObj name="Equation" r:id="rId14" imgW="342720" imgH="177480" progId="Equation.DSMT4">
                  <p:embed/>
                  <p:pic>
                    <p:nvPicPr>
                      <p:cNvPr id="0" name=""/>
                      <p:cNvPicPr/>
                      <p:nvPr/>
                    </p:nvPicPr>
                    <p:blipFill>
                      <a:blip r:embed="rId15"/>
                      <a:stretch>
                        <a:fillRect/>
                      </a:stretch>
                    </p:blipFill>
                    <p:spPr>
                      <a:xfrm>
                        <a:off x="6684962" y="4205682"/>
                        <a:ext cx="882650" cy="457670"/>
                      </a:xfrm>
                      <a:prstGeom prst="rect">
                        <a:avLst/>
                      </a:prstGeom>
                    </p:spPr>
                  </p:pic>
                </p:oleObj>
              </mc:Fallback>
            </mc:AlternateContent>
          </a:graphicData>
        </a:graphic>
      </p:graphicFrame>
    </p:spTree>
    <p:extLst>
      <p:ext uri="{BB962C8B-B14F-4D97-AF65-F5344CB8AC3E}">
        <p14:creationId xmlns:p14="http://schemas.microsoft.com/office/powerpoint/2010/main" val="1076834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585F-09B1-48CB-AE7B-8B2E30A175AB}"/>
              </a:ext>
            </a:extLst>
          </p:cNvPr>
          <p:cNvSpPr>
            <a:spLocks noGrp="1"/>
          </p:cNvSpPr>
          <p:nvPr>
            <p:ph type="title"/>
          </p:nvPr>
        </p:nvSpPr>
        <p:spPr/>
        <p:txBody>
          <a:bodyPr/>
          <a:lstStyle/>
          <a:p>
            <a:r>
              <a:rPr lang="en-US" dirty="0" smtClean="0"/>
              <a:t>To recap… </a:t>
            </a:r>
            <a:endParaRPr lang="en-US" dirty="0"/>
          </a:p>
        </p:txBody>
      </p:sp>
      <p:sp>
        <p:nvSpPr>
          <p:cNvPr id="3" name="Content Placeholder 2">
            <a:extLst>
              <a:ext uri="{FF2B5EF4-FFF2-40B4-BE49-F238E27FC236}">
                <a16:creationId xmlns:a16="http://schemas.microsoft.com/office/drawing/2014/main" id="{5E823B02-D8F5-40D9-AB7C-865F1D66562F}"/>
              </a:ext>
            </a:extLst>
          </p:cNvPr>
          <p:cNvSpPr>
            <a:spLocks noGrp="1"/>
          </p:cNvSpPr>
          <p:nvPr>
            <p:ph idx="1"/>
          </p:nvPr>
        </p:nvSpPr>
        <p:spPr>
          <a:xfrm>
            <a:off x="838200" y="1825625"/>
            <a:ext cx="10515600" cy="4820272"/>
          </a:xfrm>
        </p:spPr>
        <p:txBody>
          <a:bodyPr>
            <a:normAutofit/>
          </a:bodyPr>
          <a:lstStyle/>
          <a:p>
            <a:r>
              <a:rPr lang="en-US" dirty="0" smtClean="0"/>
              <a:t>Central bank reserve expansion works through commercial bank balance sheets.</a:t>
            </a:r>
          </a:p>
          <a:p>
            <a:r>
              <a:rPr lang="en-US" dirty="0" smtClean="0"/>
              <a:t>Ordinarily</a:t>
            </a:r>
            <a:r>
              <a:rPr lang="en-US" dirty="0"/>
              <a:t>, </a:t>
            </a:r>
            <a:r>
              <a:rPr lang="en-US" dirty="0" smtClean="0"/>
              <a:t>far </a:t>
            </a:r>
            <a:r>
              <a:rPr lang="en-US" dirty="0"/>
              <a:t>less spare liquidity than suggested by </a:t>
            </a:r>
            <a:r>
              <a:rPr lang="en-US" dirty="0" smtClean="0"/>
              <a:t>simple </a:t>
            </a:r>
            <a:r>
              <a:rPr lang="en-US" dirty="0"/>
              <a:t>reserve </a:t>
            </a:r>
            <a:r>
              <a:rPr lang="en-US" dirty="0" smtClean="0"/>
              <a:t>expansion.</a:t>
            </a:r>
            <a:endParaRPr lang="en-US" dirty="0"/>
          </a:p>
          <a:p>
            <a:r>
              <a:rPr lang="en-US" dirty="0"/>
              <a:t>In </a:t>
            </a:r>
            <a:r>
              <a:rPr lang="en-US" i="1" dirty="0"/>
              <a:t>extremis</a:t>
            </a:r>
            <a:r>
              <a:rPr lang="en-US" dirty="0"/>
              <a:t>, </a:t>
            </a:r>
            <a:r>
              <a:rPr lang="en-US" dirty="0" smtClean="0"/>
              <a:t>higher </a:t>
            </a:r>
            <a:r>
              <a:rPr lang="en-US" dirty="0"/>
              <a:t>the reserves issued ex ante, more fragile the interbank markets and higher the inter-bank rates in </a:t>
            </a:r>
            <a:r>
              <a:rPr lang="en-US" dirty="0" smtClean="0"/>
              <a:t>stress</a:t>
            </a:r>
          </a:p>
          <a:p>
            <a:r>
              <a:rPr lang="en-US" dirty="0" smtClean="0"/>
              <a:t>This can have adverse </a:t>
            </a:r>
            <a:r>
              <a:rPr lang="en-US" dirty="0"/>
              <a:t>real consequences on </a:t>
            </a:r>
            <a:r>
              <a:rPr lang="en-US" dirty="0" smtClean="0"/>
              <a:t>corporate investments</a:t>
            </a:r>
            <a:endParaRPr lang="en-US" dirty="0"/>
          </a:p>
          <a:p>
            <a:endParaRPr lang="en-US" dirty="0"/>
          </a:p>
        </p:txBody>
      </p:sp>
    </p:spTree>
    <p:extLst>
      <p:ext uri="{BB962C8B-B14F-4D97-AF65-F5344CB8AC3E}">
        <p14:creationId xmlns:p14="http://schemas.microsoft.com/office/powerpoint/2010/main" val="2638929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Extensions</a:t>
            </a:r>
          </a:p>
        </p:txBody>
      </p:sp>
      <p:sp>
        <p:nvSpPr>
          <p:cNvPr id="3" name="Content Placeholder 2"/>
          <p:cNvSpPr>
            <a:spLocks noGrp="1"/>
          </p:cNvSpPr>
          <p:nvPr>
            <p:ph idx="1"/>
          </p:nvPr>
        </p:nvSpPr>
        <p:spPr>
          <a:xfrm>
            <a:off x="838200" y="1825625"/>
            <a:ext cx="10515600" cy="4772200"/>
          </a:xfrm>
        </p:spPr>
        <p:txBody>
          <a:bodyPr>
            <a:normAutofit/>
          </a:bodyPr>
          <a:lstStyle/>
          <a:p>
            <a:r>
              <a:rPr lang="en-US" dirty="0"/>
              <a:t>Endogenize      , the extent of hoarding by introducing a small but positive convenience yield on reserves</a:t>
            </a:r>
            <a:r>
              <a:rPr lang="en-US" dirty="0" smtClean="0"/>
              <a:t>.</a:t>
            </a:r>
            <a:r>
              <a:rPr lang="en-US" dirty="0"/>
              <a:t>	</a:t>
            </a:r>
          </a:p>
          <a:p>
            <a:r>
              <a:rPr lang="en-US" dirty="0" err="1" smtClean="0"/>
              <a:t>Endogenize</a:t>
            </a:r>
            <a:r>
              <a:rPr lang="en-US" dirty="0" smtClean="0"/>
              <a:t>     </a:t>
            </a:r>
            <a:r>
              <a:rPr lang="en-US" dirty="0"/>
              <a:t>, the </a:t>
            </a:r>
            <a:r>
              <a:rPr lang="en-US" dirty="0" smtClean="0"/>
              <a:t>shrinkage of reserves</a:t>
            </a:r>
          </a:p>
          <a:p>
            <a:r>
              <a:rPr lang="en-US" dirty="0" smtClean="0"/>
              <a:t>Interesting </a:t>
            </a:r>
            <a:r>
              <a:rPr lang="en-US" dirty="0"/>
              <a:t>result: the date-1 interbank market can shut down under a variety of circumstances.  </a:t>
            </a:r>
          </a:p>
        </p:txBody>
      </p:sp>
      <p:graphicFrame>
        <p:nvGraphicFramePr>
          <p:cNvPr id="4" name="Object 3"/>
          <p:cNvGraphicFramePr>
            <a:graphicFrameLocks noChangeAspect="1"/>
          </p:cNvGraphicFramePr>
          <p:nvPr>
            <p:extLst/>
          </p:nvPr>
        </p:nvGraphicFramePr>
        <p:xfrm>
          <a:off x="2881875" y="1825625"/>
          <a:ext cx="510253" cy="507876"/>
        </p:xfrm>
        <a:graphic>
          <a:graphicData uri="http://schemas.openxmlformats.org/presentationml/2006/ole">
            <mc:AlternateContent xmlns:mc="http://schemas.openxmlformats.org/markup-compatibility/2006">
              <mc:Choice xmlns:v="urn:schemas-microsoft-com:vml" Requires="v">
                <p:oleObj spid="_x0000_s59484" name="Equation" r:id="rId3" imgW="139680" imgH="164880" progId="Equation.DSMT4">
                  <p:embed/>
                </p:oleObj>
              </mc:Choice>
              <mc:Fallback>
                <p:oleObj name="Equation" r:id="rId3" imgW="139680" imgH="164880" progId="Equation.DSMT4">
                  <p:embed/>
                  <p:pic>
                    <p:nvPicPr>
                      <p:cNvPr id="4" name="Object 3"/>
                      <p:cNvPicPr/>
                      <p:nvPr/>
                    </p:nvPicPr>
                    <p:blipFill>
                      <a:blip r:embed="rId4"/>
                      <a:stretch>
                        <a:fillRect/>
                      </a:stretch>
                    </p:blipFill>
                    <p:spPr>
                      <a:xfrm>
                        <a:off x="2881875" y="1825625"/>
                        <a:ext cx="510253" cy="507876"/>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153CCBF-3F69-46F5-963D-30804124C4C1}"/>
              </a:ext>
            </a:extLst>
          </p:cNvPr>
          <p:cNvGraphicFramePr>
            <a:graphicFrameLocks noChangeAspect="1"/>
          </p:cNvGraphicFramePr>
          <p:nvPr>
            <p:extLst>
              <p:ext uri="{D42A27DB-BD31-4B8C-83A1-F6EECF244321}">
                <p14:modId xmlns:p14="http://schemas.microsoft.com/office/powerpoint/2010/main" val="1631286404"/>
              </p:ext>
            </p:extLst>
          </p:nvPr>
        </p:nvGraphicFramePr>
        <p:xfrm>
          <a:off x="2881875" y="2761651"/>
          <a:ext cx="400665" cy="440732"/>
        </p:xfrm>
        <a:graphic>
          <a:graphicData uri="http://schemas.openxmlformats.org/presentationml/2006/ole">
            <mc:AlternateContent xmlns:mc="http://schemas.openxmlformats.org/markup-compatibility/2006">
              <mc:Choice xmlns:v="urn:schemas-microsoft-com:vml" Requires="v">
                <p:oleObj spid="_x0000_s59485" name="Equation" r:id="rId5" imgW="126720" imgH="139680" progId="Equation.DSMT4">
                  <p:embed/>
                </p:oleObj>
              </mc:Choice>
              <mc:Fallback>
                <p:oleObj name="Equation" r:id="rId5" imgW="126720" imgH="139680" progId="Equation.DSMT4">
                  <p:embed/>
                  <p:pic>
                    <p:nvPicPr>
                      <p:cNvPr id="5" name="Object 4"/>
                      <p:cNvPicPr/>
                      <p:nvPr/>
                    </p:nvPicPr>
                    <p:blipFill>
                      <a:blip r:embed="rId6"/>
                      <a:stretch>
                        <a:fillRect/>
                      </a:stretch>
                    </p:blipFill>
                    <p:spPr>
                      <a:xfrm>
                        <a:off x="2881875" y="2761651"/>
                        <a:ext cx="400665" cy="440732"/>
                      </a:xfrm>
                      <a:prstGeom prst="rect">
                        <a:avLst/>
                      </a:prstGeom>
                    </p:spPr>
                  </p:pic>
                </p:oleObj>
              </mc:Fallback>
            </mc:AlternateContent>
          </a:graphicData>
        </a:graphic>
      </p:graphicFrame>
    </p:spTree>
    <p:extLst>
      <p:ext uri="{BB962C8B-B14F-4D97-AF65-F5344CB8AC3E}">
        <p14:creationId xmlns:p14="http://schemas.microsoft.com/office/powerpoint/2010/main" val="344744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EA9C-733B-400C-AF47-195B28C8A281}"/>
              </a:ext>
            </a:extLst>
          </p:cNvPr>
          <p:cNvSpPr>
            <a:spLocks noGrp="1"/>
          </p:cNvSpPr>
          <p:nvPr>
            <p:ph type="title"/>
          </p:nvPr>
        </p:nvSpPr>
        <p:spPr/>
        <p:txBody>
          <a:bodyPr/>
          <a:lstStyle/>
          <a:p>
            <a:r>
              <a:rPr lang="en-US" dirty="0"/>
              <a:t>I. Endogenizing hoarding and lending</a:t>
            </a:r>
          </a:p>
        </p:txBody>
      </p:sp>
      <p:sp>
        <p:nvSpPr>
          <p:cNvPr id="3" name="Content Placeholder 2">
            <a:extLst>
              <a:ext uri="{FF2B5EF4-FFF2-40B4-BE49-F238E27FC236}">
                <a16:creationId xmlns:a16="http://schemas.microsoft.com/office/drawing/2014/main" id="{550E8FC4-5B5B-4994-B5CB-0ACDD55CA132}"/>
              </a:ext>
            </a:extLst>
          </p:cNvPr>
          <p:cNvSpPr>
            <a:spLocks noGrp="1"/>
          </p:cNvSpPr>
          <p:nvPr>
            <p:ph idx="1"/>
          </p:nvPr>
        </p:nvSpPr>
        <p:spPr>
          <a:xfrm>
            <a:off x="838200" y="1825625"/>
            <a:ext cx="10745884" cy="4834412"/>
          </a:xfrm>
        </p:spPr>
        <p:txBody>
          <a:bodyPr>
            <a:normAutofit/>
          </a:bodyPr>
          <a:lstStyle/>
          <a:p>
            <a:r>
              <a:rPr lang="en-US" dirty="0"/>
              <a:t>D</a:t>
            </a:r>
            <a:r>
              <a:rPr lang="en-US" dirty="0" smtClean="0"/>
              <a:t>eposits </a:t>
            </a:r>
            <a:r>
              <a:rPr lang="en-US" dirty="0"/>
              <a:t>fleeing distressed banks migrate to “safe” banks</a:t>
            </a:r>
          </a:p>
          <a:p>
            <a:r>
              <a:rPr lang="en-US" dirty="0"/>
              <a:t>Let safe banks earn a (small) </a:t>
            </a:r>
            <a:r>
              <a:rPr lang="en-US" i="1" dirty="0"/>
              <a:t>convenience yield</a:t>
            </a:r>
            <a:r>
              <a:rPr lang="en-US" dirty="0"/>
              <a:t>      on </a:t>
            </a:r>
            <a:r>
              <a:rPr lang="en-US" dirty="0" smtClean="0"/>
              <a:t>reserves</a:t>
            </a:r>
            <a:endParaRPr lang="en-US" dirty="0"/>
          </a:p>
          <a:p>
            <a:pPr marL="457200" lvl="1" indent="0">
              <a:buNone/>
            </a:pPr>
            <a:r>
              <a:rPr lang="en-US" dirty="0"/>
              <a:t>- </a:t>
            </a:r>
            <a:r>
              <a:rPr lang="en-US" dirty="0" smtClean="0"/>
              <a:t>value </a:t>
            </a:r>
            <a:r>
              <a:rPr lang="en-US" dirty="0"/>
              <a:t>of </a:t>
            </a:r>
            <a:r>
              <a:rPr lang="en-US" dirty="0" smtClean="0"/>
              <a:t>liquidity </a:t>
            </a:r>
            <a:r>
              <a:rPr lang="en-US" dirty="0"/>
              <a:t>in case of additional stress </a:t>
            </a:r>
          </a:p>
          <a:p>
            <a:r>
              <a:rPr lang="en-US" dirty="0"/>
              <a:t>To be perceived as “safe” and attract deposits, healthy banks must not get “tainted” by lending to stressed banks.</a:t>
            </a:r>
          </a:p>
          <a:p>
            <a:r>
              <a:rPr lang="en-US" dirty="0"/>
              <a:t>But they then forego the return     from lending in the interbank market.</a:t>
            </a:r>
          </a:p>
          <a:p>
            <a:r>
              <a:rPr lang="en-US" dirty="0"/>
              <a:t>Equilibrium fraction of banks        that </a:t>
            </a:r>
            <a:r>
              <a:rPr lang="en-US" dirty="0" smtClean="0"/>
              <a:t>lend </a:t>
            </a:r>
            <a:r>
              <a:rPr lang="en-US" dirty="0"/>
              <a:t>in the interbank </a:t>
            </a:r>
            <a:r>
              <a:rPr lang="en-US" dirty="0" smtClean="0"/>
              <a:t>market</a:t>
            </a:r>
          </a:p>
          <a:p>
            <a:pPr lvl="1"/>
            <a:r>
              <a:rPr lang="en-US" dirty="0" smtClean="0"/>
              <a:t> </a:t>
            </a:r>
            <a:r>
              <a:rPr lang="en-US" dirty="0"/>
              <a:t>equates profits from lending  to profits from </a:t>
            </a:r>
            <a:r>
              <a:rPr lang="en-US" dirty="0" smtClean="0"/>
              <a:t>receiving flight </a:t>
            </a:r>
            <a:r>
              <a:rPr lang="en-US" dirty="0"/>
              <a:t>to safety </a:t>
            </a:r>
            <a:r>
              <a:rPr lang="en-US" dirty="0" smtClean="0"/>
              <a:t>deposits</a:t>
            </a:r>
            <a:endParaRPr lang="en-US" dirty="0"/>
          </a:p>
        </p:txBody>
      </p:sp>
      <p:graphicFrame>
        <p:nvGraphicFramePr>
          <p:cNvPr id="4" name="Object 3">
            <a:extLst>
              <a:ext uri="{FF2B5EF4-FFF2-40B4-BE49-F238E27FC236}">
                <a16:creationId xmlns:a16="http://schemas.microsoft.com/office/drawing/2014/main" id="{618D6EA1-45DA-4532-8E2F-0CEC3DF3A106}"/>
              </a:ext>
            </a:extLst>
          </p:cNvPr>
          <p:cNvGraphicFramePr>
            <a:graphicFrameLocks noChangeAspect="1"/>
          </p:cNvGraphicFramePr>
          <p:nvPr>
            <p:extLst/>
          </p:nvPr>
        </p:nvGraphicFramePr>
        <p:xfrm>
          <a:off x="7875626" y="2310860"/>
          <a:ext cx="401637" cy="498751"/>
        </p:xfrm>
        <a:graphic>
          <a:graphicData uri="http://schemas.openxmlformats.org/presentationml/2006/ole">
            <mc:AlternateContent xmlns:mc="http://schemas.openxmlformats.org/markup-compatibility/2006">
              <mc:Choice xmlns:v="urn:schemas-microsoft-com:vml" Requires="v">
                <p:oleObj spid="_x0000_s60543" name="Equation" r:id="rId4" imgW="190352" imgH="190713" progId="Equation.DSMT4">
                  <p:embed/>
                </p:oleObj>
              </mc:Choice>
              <mc:Fallback>
                <p:oleObj name="Equation" r:id="rId4" imgW="190352" imgH="190713" progId="Equation.DSMT4">
                  <p:embed/>
                  <p:pic>
                    <p:nvPicPr>
                      <p:cNvPr id="4" name="Object 3">
                        <a:extLst>
                          <a:ext uri="{FF2B5EF4-FFF2-40B4-BE49-F238E27FC236}">
                            <a16:creationId xmlns:a16="http://schemas.microsoft.com/office/drawing/2014/main" id="{618D6EA1-45DA-4532-8E2F-0CEC3DF3A106}"/>
                          </a:ext>
                        </a:extLst>
                      </p:cNvPr>
                      <p:cNvPicPr/>
                      <p:nvPr/>
                    </p:nvPicPr>
                    <p:blipFill>
                      <a:blip r:embed="rId5"/>
                      <a:stretch>
                        <a:fillRect/>
                      </a:stretch>
                    </p:blipFill>
                    <p:spPr>
                      <a:xfrm>
                        <a:off x="7875626" y="2310860"/>
                        <a:ext cx="401637" cy="49875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68FAA6C-005B-42EF-854B-19099E2CABCB}"/>
              </a:ext>
            </a:extLst>
          </p:cNvPr>
          <p:cNvGraphicFramePr>
            <a:graphicFrameLocks noChangeAspect="1"/>
          </p:cNvGraphicFramePr>
          <p:nvPr>
            <p:extLst/>
          </p:nvPr>
        </p:nvGraphicFramePr>
        <p:xfrm>
          <a:off x="5492745" y="5072018"/>
          <a:ext cx="400051" cy="400051"/>
        </p:xfrm>
        <a:graphic>
          <a:graphicData uri="http://schemas.openxmlformats.org/presentationml/2006/ole">
            <mc:AlternateContent xmlns:mc="http://schemas.openxmlformats.org/markup-compatibility/2006">
              <mc:Choice xmlns:v="urn:schemas-microsoft-com:vml" Requires="v">
                <p:oleObj spid="_x0000_s60544" name="Equation" r:id="rId6" imgW="190352" imgH="190713" progId="Equation.DSMT4">
                  <p:embed/>
                </p:oleObj>
              </mc:Choice>
              <mc:Fallback>
                <p:oleObj name="Equation" r:id="rId6" imgW="190352" imgH="190713" progId="Equation.DSMT4">
                  <p:embed/>
                  <p:pic>
                    <p:nvPicPr>
                      <p:cNvPr id="5" name="Object 4">
                        <a:extLst>
                          <a:ext uri="{FF2B5EF4-FFF2-40B4-BE49-F238E27FC236}">
                            <a16:creationId xmlns:a16="http://schemas.microsoft.com/office/drawing/2014/main" id="{E68FAA6C-005B-42EF-854B-19099E2CABCB}"/>
                          </a:ext>
                        </a:extLst>
                      </p:cNvPr>
                      <p:cNvPicPr/>
                      <p:nvPr/>
                    </p:nvPicPr>
                    <p:blipFill>
                      <a:blip r:embed="rId7"/>
                      <a:stretch>
                        <a:fillRect/>
                      </a:stretch>
                    </p:blipFill>
                    <p:spPr>
                      <a:xfrm>
                        <a:off x="5492745" y="5072018"/>
                        <a:ext cx="400051" cy="400051"/>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704833" y="4007484"/>
          <a:ext cx="375927" cy="676669"/>
        </p:xfrm>
        <a:graphic>
          <a:graphicData uri="http://schemas.openxmlformats.org/presentationml/2006/ole">
            <mc:AlternateContent xmlns:mc="http://schemas.openxmlformats.org/markup-compatibility/2006">
              <mc:Choice xmlns:v="urn:schemas-microsoft-com:vml" Requires="v">
                <p:oleObj spid="_x0000_s60545" name="Equation" r:id="rId8" imgW="126720" imgH="228600" progId="Equation.DSMT4">
                  <p:embed/>
                </p:oleObj>
              </mc:Choice>
              <mc:Fallback>
                <p:oleObj name="Equation" r:id="rId8" imgW="126720" imgH="228600" progId="Equation.DSMT4">
                  <p:embed/>
                  <p:pic>
                    <p:nvPicPr>
                      <p:cNvPr id="7" name="Object 6"/>
                      <p:cNvPicPr/>
                      <p:nvPr/>
                    </p:nvPicPr>
                    <p:blipFill>
                      <a:blip r:embed="rId9"/>
                      <a:stretch>
                        <a:fillRect/>
                      </a:stretch>
                    </p:blipFill>
                    <p:spPr>
                      <a:xfrm>
                        <a:off x="5704833" y="4007484"/>
                        <a:ext cx="375927" cy="676669"/>
                      </a:xfrm>
                      <a:prstGeom prst="rect">
                        <a:avLst/>
                      </a:prstGeom>
                    </p:spPr>
                  </p:pic>
                </p:oleObj>
              </mc:Fallback>
            </mc:AlternateContent>
          </a:graphicData>
        </a:graphic>
      </p:graphicFrame>
    </p:spTree>
    <p:extLst>
      <p:ext uri="{BB962C8B-B14F-4D97-AF65-F5344CB8AC3E}">
        <p14:creationId xmlns:p14="http://schemas.microsoft.com/office/powerpoint/2010/main" val="196989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Fed expand its balance sheet?</a:t>
            </a:r>
          </a:p>
        </p:txBody>
      </p:sp>
      <p:sp>
        <p:nvSpPr>
          <p:cNvPr id="3" name="Content Placeholder 2"/>
          <p:cNvSpPr>
            <a:spLocks noGrp="1"/>
          </p:cNvSpPr>
          <p:nvPr>
            <p:ph idx="1"/>
          </p:nvPr>
        </p:nvSpPr>
        <p:spPr/>
        <p:txBody>
          <a:bodyPr/>
          <a:lstStyle/>
          <a:p>
            <a:r>
              <a:rPr lang="en-US" dirty="0"/>
              <a:t>Till recently, </a:t>
            </a:r>
            <a:r>
              <a:rPr lang="en-US" dirty="0" smtClean="0"/>
              <a:t>only commercial banks held reserves</a:t>
            </a:r>
          </a:p>
          <a:p>
            <a:r>
              <a:rPr lang="en-US" dirty="0" smtClean="0"/>
              <a:t>Fed buys </a:t>
            </a:r>
            <a:r>
              <a:rPr lang="en-US" dirty="0"/>
              <a:t>securities, </a:t>
            </a:r>
            <a:r>
              <a:rPr lang="en-US" dirty="0" smtClean="0"/>
              <a:t>pays with reserves (</a:t>
            </a:r>
            <a:r>
              <a:rPr lang="en-US" dirty="0"/>
              <a:t>F</a:t>
            </a:r>
            <a:r>
              <a:rPr lang="en-US" dirty="0" smtClean="0"/>
              <a:t>ed money).</a:t>
            </a:r>
          </a:p>
          <a:p>
            <a:pPr lvl="1"/>
            <a:r>
              <a:rPr lang="en-US" dirty="0" smtClean="0"/>
              <a:t>From public</a:t>
            </a:r>
          </a:p>
          <a:p>
            <a:pPr lvl="1"/>
            <a:r>
              <a:rPr lang="en-US" dirty="0" smtClean="0"/>
              <a:t>From commercial bank</a:t>
            </a:r>
          </a:p>
          <a:p>
            <a:endParaRPr lang="en-US" dirty="0"/>
          </a:p>
        </p:txBody>
      </p:sp>
    </p:spTree>
    <p:extLst>
      <p:ext uri="{BB962C8B-B14F-4D97-AF65-F5344CB8AC3E}">
        <p14:creationId xmlns:p14="http://schemas.microsoft.com/office/powerpoint/2010/main" val="4246543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55AB-5D65-468F-A427-E82ACEBAB472}"/>
              </a:ext>
            </a:extLst>
          </p:cNvPr>
          <p:cNvSpPr>
            <a:spLocks noGrp="1"/>
          </p:cNvSpPr>
          <p:nvPr>
            <p:ph type="title"/>
          </p:nvPr>
        </p:nvSpPr>
        <p:spPr>
          <a:xfrm>
            <a:off x="838200" y="365125"/>
            <a:ext cx="11353800" cy="1325563"/>
          </a:xfrm>
        </p:spPr>
        <p:txBody>
          <a:bodyPr/>
          <a:lstStyle/>
          <a:p>
            <a:r>
              <a:rPr lang="en-US" dirty="0"/>
              <a:t>Breakeven rate for inter-bank market to open up</a:t>
            </a:r>
          </a:p>
        </p:txBody>
      </p:sp>
      <p:graphicFrame>
        <p:nvGraphicFramePr>
          <p:cNvPr id="3" name="Object 2">
            <a:extLst>
              <a:ext uri="{FF2B5EF4-FFF2-40B4-BE49-F238E27FC236}">
                <a16:creationId xmlns:a16="http://schemas.microsoft.com/office/drawing/2014/main" id="{19889BD0-9AE3-4C7C-8C1E-BF52C5EE6998}"/>
              </a:ext>
            </a:extLst>
          </p:cNvPr>
          <p:cNvGraphicFramePr>
            <a:graphicFrameLocks noChangeAspect="1"/>
          </p:cNvGraphicFramePr>
          <p:nvPr>
            <p:extLst>
              <p:ext uri="{D42A27DB-BD31-4B8C-83A1-F6EECF244321}">
                <p14:modId xmlns:p14="http://schemas.microsoft.com/office/powerpoint/2010/main" val="1626819847"/>
              </p:ext>
            </p:extLst>
          </p:nvPr>
        </p:nvGraphicFramePr>
        <p:xfrm>
          <a:off x="1839913" y="1846263"/>
          <a:ext cx="733425" cy="515937"/>
        </p:xfrm>
        <a:graphic>
          <a:graphicData uri="http://schemas.openxmlformats.org/presentationml/2006/ole">
            <mc:AlternateContent xmlns:mc="http://schemas.openxmlformats.org/markup-compatibility/2006">
              <mc:Choice xmlns:v="urn:schemas-microsoft-com:vml" Requires="v">
                <p:oleObj spid="_x0000_s61628" name="Equation" r:id="rId4" imgW="342720" imgH="241200" progId="Equation.DSMT4">
                  <p:embed/>
                </p:oleObj>
              </mc:Choice>
              <mc:Fallback>
                <p:oleObj name="Equation" r:id="rId4" imgW="342720" imgH="241200" progId="Equation.DSMT4">
                  <p:embed/>
                  <p:pic>
                    <p:nvPicPr>
                      <p:cNvPr id="3" name="Object 2">
                        <a:extLst>
                          <a:ext uri="{FF2B5EF4-FFF2-40B4-BE49-F238E27FC236}">
                            <a16:creationId xmlns:a16="http://schemas.microsoft.com/office/drawing/2014/main" id="{19889BD0-9AE3-4C7C-8C1E-BF52C5EE6998}"/>
                          </a:ext>
                        </a:extLst>
                      </p:cNvPr>
                      <p:cNvPicPr/>
                      <p:nvPr/>
                    </p:nvPicPr>
                    <p:blipFill>
                      <a:blip r:embed="rId5"/>
                      <a:stretch>
                        <a:fillRect/>
                      </a:stretch>
                    </p:blipFill>
                    <p:spPr>
                      <a:xfrm>
                        <a:off x="1839913" y="1846263"/>
                        <a:ext cx="733425" cy="51593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25E0C3A-4126-44D1-B229-1C06679EE58E}"/>
              </a:ext>
            </a:extLst>
          </p:cNvPr>
          <p:cNvGraphicFramePr>
            <a:graphicFrameLocks noChangeAspect="1"/>
          </p:cNvGraphicFramePr>
          <p:nvPr>
            <p:extLst/>
          </p:nvPr>
        </p:nvGraphicFramePr>
        <p:xfrm>
          <a:off x="3390476" y="1690688"/>
          <a:ext cx="3387970" cy="943651"/>
        </p:xfrm>
        <a:graphic>
          <a:graphicData uri="http://schemas.openxmlformats.org/presentationml/2006/ole">
            <mc:AlternateContent xmlns:mc="http://schemas.openxmlformats.org/markup-compatibility/2006">
              <mc:Choice xmlns:v="urn:schemas-microsoft-com:vml" Requires="v">
                <p:oleObj spid="_x0000_s61629" name="Equation" r:id="rId6" imgW="1641790" imgH="457088" progId="Equation.DSMT4">
                  <p:embed/>
                </p:oleObj>
              </mc:Choice>
              <mc:Fallback>
                <p:oleObj name="Equation" r:id="rId6" imgW="1641790" imgH="457088" progId="Equation.DSMT4">
                  <p:embed/>
                  <p:pic>
                    <p:nvPicPr>
                      <p:cNvPr id="4" name="Object 3">
                        <a:extLst>
                          <a:ext uri="{FF2B5EF4-FFF2-40B4-BE49-F238E27FC236}">
                            <a16:creationId xmlns:a16="http://schemas.microsoft.com/office/drawing/2014/main" id="{D25E0C3A-4126-44D1-B229-1C06679EE58E}"/>
                          </a:ext>
                        </a:extLst>
                      </p:cNvPr>
                      <p:cNvPicPr/>
                      <p:nvPr/>
                    </p:nvPicPr>
                    <p:blipFill>
                      <a:blip r:embed="rId7"/>
                      <a:stretch>
                        <a:fillRect/>
                      </a:stretch>
                    </p:blipFill>
                    <p:spPr>
                      <a:xfrm>
                        <a:off x="3390476" y="1690688"/>
                        <a:ext cx="3387970" cy="94365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6EE5685-862F-4747-A6D7-DB164E9A93E1}"/>
              </a:ext>
            </a:extLst>
          </p:cNvPr>
          <p:cNvGraphicFramePr>
            <a:graphicFrameLocks noChangeAspect="1"/>
          </p:cNvGraphicFramePr>
          <p:nvPr>
            <p:extLst>
              <p:ext uri="{D42A27DB-BD31-4B8C-83A1-F6EECF244321}">
                <p14:modId xmlns:p14="http://schemas.microsoft.com/office/powerpoint/2010/main" val="3604223940"/>
              </p:ext>
            </p:extLst>
          </p:nvPr>
        </p:nvGraphicFramePr>
        <p:xfrm>
          <a:off x="1854200" y="3189288"/>
          <a:ext cx="955675" cy="534987"/>
        </p:xfrm>
        <a:graphic>
          <a:graphicData uri="http://schemas.openxmlformats.org/presentationml/2006/ole">
            <mc:AlternateContent xmlns:mc="http://schemas.openxmlformats.org/markup-compatibility/2006">
              <mc:Choice xmlns:v="urn:schemas-microsoft-com:vml" Requires="v">
                <p:oleObj spid="_x0000_s61630" name="Equation" r:id="rId8" imgW="431640" imgH="241200" progId="Equation.DSMT4">
                  <p:embed/>
                </p:oleObj>
              </mc:Choice>
              <mc:Fallback>
                <p:oleObj name="Equation" r:id="rId8" imgW="431640" imgH="241200" progId="Equation.DSMT4">
                  <p:embed/>
                  <p:pic>
                    <p:nvPicPr>
                      <p:cNvPr id="5" name="Object 4">
                        <a:extLst>
                          <a:ext uri="{FF2B5EF4-FFF2-40B4-BE49-F238E27FC236}">
                            <a16:creationId xmlns:a16="http://schemas.microsoft.com/office/drawing/2014/main" id="{A6EE5685-862F-4747-A6D7-DB164E9A93E1}"/>
                          </a:ext>
                        </a:extLst>
                      </p:cNvPr>
                      <p:cNvPicPr/>
                      <p:nvPr/>
                    </p:nvPicPr>
                    <p:blipFill>
                      <a:blip r:embed="rId9"/>
                      <a:stretch>
                        <a:fillRect/>
                      </a:stretch>
                    </p:blipFill>
                    <p:spPr>
                      <a:xfrm>
                        <a:off x="1854200" y="3189288"/>
                        <a:ext cx="955675" cy="5349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75600A5-4664-4FF6-89F1-FF7736D7C84F}"/>
              </a:ext>
            </a:extLst>
          </p:cNvPr>
          <p:cNvGraphicFramePr>
            <a:graphicFrameLocks noChangeAspect="1"/>
          </p:cNvGraphicFramePr>
          <p:nvPr>
            <p:extLst/>
          </p:nvPr>
        </p:nvGraphicFramePr>
        <p:xfrm>
          <a:off x="3777383" y="3073500"/>
          <a:ext cx="2826094" cy="890498"/>
        </p:xfrm>
        <a:graphic>
          <a:graphicData uri="http://schemas.openxmlformats.org/presentationml/2006/ole">
            <mc:AlternateContent xmlns:mc="http://schemas.openxmlformats.org/markup-compatibility/2006">
              <mc:Choice xmlns:v="urn:schemas-microsoft-com:vml" Requires="v">
                <p:oleObj spid="_x0000_s61631" name="Equation" r:id="rId10" imgW="1450951" imgH="457088" progId="Equation.DSMT4">
                  <p:embed/>
                </p:oleObj>
              </mc:Choice>
              <mc:Fallback>
                <p:oleObj name="Equation" r:id="rId10" imgW="1450951" imgH="457088" progId="Equation.DSMT4">
                  <p:embed/>
                  <p:pic>
                    <p:nvPicPr>
                      <p:cNvPr id="6" name="Object 5">
                        <a:extLst>
                          <a:ext uri="{FF2B5EF4-FFF2-40B4-BE49-F238E27FC236}">
                            <a16:creationId xmlns:a16="http://schemas.microsoft.com/office/drawing/2014/main" id="{E75600A5-4664-4FF6-89F1-FF7736D7C84F}"/>
                          </a:ext>
                        </a:extLst>
                      </p:cNvPr>
                      <p:cNvPicPr/>
                      <p:nvPr/>
                    </p:nvPicPr>
                    <p:blipFill>
                      <a:blip r:embed="rId11"/>
                      <a:stretch>
                        <a:fillRect/>
                      </a:stretch>
                    </p:blipFill>
                    <p:spPr>
                      <a:xfrm>
                        <a:off x="3777383" y="3073500"/>
                        <a:ext cx="2826094" cy="89049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287BC70-DA8E-45F3-AAED-5ECDA1EDCE7B}"/>
              </a:ext>
            </a:extLst>
          </p:cNvPr>
          <p:cNvGraphicFramePr>
            <a:graphicFrameLocks noChangeAspect="1"/>
          </p:cNvGraphicFramePr>
          <p:nvPr>
            <p:extLst/>
          </p:nvPr>
        </p:nvGraphicFramePr>
        <p:xfrm>
          <a:off x="1021810" y="4566681"/>
          <a:ext cx="1589415" cy="652865"/>
        </p:xfrm>
        <a:graphic>
          <a:graphicData uri="http://schemas.openxmlformats.org/presentationml/2006/ole">
            <mc:AlternateContent xmlns:mc="http://schemas.openxmlformats.org/markup-compatibility/2006">
              <mc:Choice xmlns:v="urn:schemas-microsoft-com:vml" Requires="v">
                <p:oleObj spid="_x0000_s61632" name="Equation" r:id="rId12" imgW="648996" imgH="266694" progId="Equation.DSMT4">
                  <p:embed/>
                </p:oleObj>
              </mc:Choice>
              <mc:Fallback>
                <p:oleObj name="Equation" r:id="rId12" imgW="648996" imgH="266694" progId="Equation.DSMT4">
                  <p:embed/>
                  <p:pic>
                    <p:nvPicPr>
                      <p:cNvPr id="7" name="Object 6">
                        <a:extLst>
                          <a:ext uri="{FF2B5EF4-FFF2-40B4-BE49-F238E27FC236}">
                            <a16:creationId xmlns:a16="http://schemas.microsoft.com/office/drawing/2014/main" id="{9287BC70-DA8E-45F3-AAED-5ECDA1EDCE7B}"/>
                          </a:ext>
                        </a:extLst>
                      </p:cNvPr>
                      <p:cNvPicPr/>
                      <p:nvPr/>
                    </p:nvPicPr>
                    <p:blipFill>
                      <a:blip r:embed="rId13"/>
                      <a:stretch>
                        <a:fillRect/>
                      </a:stretch>
                    </p:blipFill>
                    <p:spPr>
                      <a:xfrm>
                        <a:off x="1021810" y="4566681"/>
                        <a:ext cx="1589415" cy="65286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470CCA5-330A-400B-A6A0-4ACC3D3393EE}"/>
              </a:ext>
            </a:extLst>
          </p:cNvPr>
          <p:cNvSpPr txBox="1"/>
          <p:nvPr/>
        </p:nvSpPr>
        <p:spPr>
          <a:xfrm>
            <a:off x="7169099" y="1780162"/>
            <a:ext cx="1749839" cy="707886"/>
          </a:xfrm>
          <a:prstGeom prst="rect">
            <a:avLst/>
          </a:prstGeom>
          <a:noFill/>
        </p:spPr>
        <p:txBody>
          <a:bodyPr wrap="none" rtlCol="0">
            <a:spAutoFit/>
          </a:bodyPr>
          <a:lstStyle/>
          <a:p>
            <a:pPr algn="ctr"/>
            <a:r>
              <a:rPr lang="en-US" sz="2000" dirty="0">
                <a:solidFill>
                  <a:srgbClr val="FF0000"/>
                </a:solidFill>
              </a:rPr>
              <a:t>“Tainted” Bank</a:t>
            </a:r>
          </a:p>
          <a:p>
            <a:pPr algn="ctr"/>
            <a:r>
              <a:rPr lang="en-US" sz="2000" dirty="0">
                <a:solidFill>
                  <a:srgbClr val="FF0000"/>
                </a:solidFill>
              </a:rPr>
              <a:t> value</a:t>
            </a:r>
          </a:p>
        </p:txBody>
      </p:sp>
      <p:sp>
        <p:nvSpPr>
          <p:cNvPr id="9" name="TextBox 8">
            <a:extLst>
              <a:ext uri="{FF2B5EF4-FFF2-40B4-BE49-F238E27FC236}">
                <a16:creationId xmlns:a16="http://schemas.microsoft.com/office/drawing/2014/main" id="{B743D509-BA09-43A7-98FE-A6E40B01ADA1}"/>
              </a:ext>
            </a:extLst>
          </p:cNvPr>
          <p:cNvSpPr txBox="1"/>
          <p:nvPr/>
        </p:nvSpPr>
        <p:spPr>
          <a:xfrm>
            <a:off x="7339883" y="3106353"/>
            <a:ext cx="1412694" cy="707886"/>
          </a:xfrm>
          <a:prstGeom prst="rect">
            <a:avLst/>
          </a:prstGeom>
          <a:noFill/>
        </p:spPr>
        <p:txBody>
          <a:bodyPr wrap="none" rtlCol="0">
            <a:spAutoFit/>
          </a:bodyPr>
          <a:lstStyle/>
          <a:p>
            <a:pPr algn="ctr"/>
            <a:r>
              <a:rPr lang="en-US" sz="2000" dirty="0">
                <a:solidFill>
                  <a:srgbClr val="FF0000"/>
                </a:solidFill>
              </a:rPr>
              <a:t>“Safe” Bank</a:t>
            </a:r>
          </a:p>
          <a:p>
            <a:pPr algn="ctr"/>
            <a:r>
              <a:rPr lang="en-US" sz="2000" dirty="0">
                <a:solidFill>
                  <a:srgbClr val="FF0000"/>
                </a:solidFill>
              </a:rPr>
              <a:t>value</a:t>
            </a:r>
          </a:p>
        </p:txBody>
      </p:sp>
      <p:graphicFrame>
        <p:nvGraphicFramePr>
          <p:cNvPr id="10" name="Object 9">
            <a:extLst>
              <a:ext uri="{FF2B5EF4-FFF2-40B4-BE49-F238E27FC236}">
                <a16:creationId xmlns:a16="http://schemas.microsoft.com/office/drawing/2014/main" id="{E0F0C69F-1E4E-4EB3-963D-D77C9F7DF118}"/>
              </a:ext>
            </a:extLst>
          </p:cNvPr>
          <p:cNvGraphicFramePr>
            <a:graphicFrameLocks noChangeAspect="1"/>
          </p:cNvGraphicFramePr>
          <p:nvPr>
            <p:extLst/>
          </p:nvPr>
        </p:nvGraphicFramePr>
        <p:xfrm>
          <a:off x="4261668" y="4561712"/>
          <a:ext cx="4283730" cy="1211200"/>
        </p:xfrm>
        <a:graphic>
          <a:graphicData uri="http://schemas.openxmlformats.org/presentationml/2006/ole">
            <mc:AlternateContent xmlns:mc="http://schemas.openxmlformats.org/markup-compatibility/2006">
              <mc:Choice xmlns:v="urn:schemas-microsoft-com:vml" Requires="v">
                <p:oleObj spid="_x0000_s61633" name="Equation" r:id="rId14" imgW="2290786" imgH="647481" progId="Equation.DSMT4">
                  <p:embed/>
                </p:oleObj>
              </mc:Choice>
              <mc:Fallback>
                <p:oleObj name="Equation" r:id="rId14" imgW="2290786" imgH="647481" progId="Equation.DSMT4">
                  <p:embed/>
                  <p:pic>
                    <p:nvPicPr>
                      <p:cNvPr id="10" name="Object 9">
                        <a:extLst>
                          <a:ext uri="{FF2B5EF4-FFF2-40B4-BE49-F238E27FC236}">
                            <a16:creationId xmlns:a16="http://schemas.microsoft.com/office/drawing/2014/main" id="{E0F0C69F-1E4E-4EB3-963D-D77C9F7DF118}"/>
                          </a:ext>
                        </a:extLst>
                      </p:cNvPr>
                      <p:cNvPicPr/>
                      <p:nvPr/>
                    </p:nvPicPr>
                    <p:blipFill>
                      <a:blip r:embed="rId15"/>
                      <a:stretch>
                        <a:fillRect/>
                      </a:stretch>
                    </p:blipFill>
                    <p:spPr>
                      <a:xfrm>
                        <a:off x="4261668" y="4561712"/>
                        <a:ext cx="4283730" cy="1211200"/>
                      </a:xfrm>
                      <a:prstGeom prst="rect">
                        <a:avLst/>
                      </a:prstGeom>
                    </p:spPr>
                  </p:pic>
                </p:oleObj>
              </mc:Fallback>
            </mc:AlternateContent>
          </a:graphicData>
        </a:graphic>
      </p:graphicFrame>
      <p:sp>
        <p:nvSpPr>
          <p:cNvPr id="11" name="Arrow: Right 10">
            <a:extLst>
              <a:ext uri="{FF2B5EF4-FFF2-40B4-BE49-F238E27FC236}">
                <a16:creationId xmlns:a16="http://schemas.microsoft.com/office/drawing/2014/main" id="{C8476F11-EF03-4914-9B5B-516A9AED6EC8}"/>
              </a:ext>
            </a:extLst>
          </p:cNvPr>
          <p:cNvSpPr/>
          <p:nvPr/>
        </p:nvSpPr>
        <p:spPr>
          <a:xfrm>
            <a:off x="2947242" y="46826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ED7F956-0D2D-41C2-9BBB-65767991C097}"/>
              </a:ext>
            </a:extLst>
          </p:cNvPr>
          <p:cNvSpPr txBox="1"/>
          <p:nvPr/>
        </p:nvSpPr>
        <p:spPr>
          <a:xfrm>
            <a:off x="9453687" y="4561712"/>
            <a:ext cx="717056" cy="923330"/>
          </a:xfrm>
          <a:prstGeom prst="rect">
            <a:avLst/>
          </a:prstGeom>
          <a:noFill/>
        </p:spPr>
        <p:txBody>
          <a:bodyPr wrap="none" rtlCol="0">
            <a:spAutoFit/>
          </a:bodyPr>
          <a:lstStyle/>
          <a:p>
            <a:pPr algn="ctr"/>
            <a:endParaRPr lang="en-US" dirty="0">
              <a:solidFill>
                <a:srgbClr val="FF0000"/>
              </a:solidFill>
            </a:endParaRPr>
          </a:p>
          <a:p>
            <a:pPr algn="ctr"/>
            <a:r>
              <a:rPr lang="en-US" dirty="0">
                <a:solidFill>
                  <a:srgbClr val="FF0000"/>
                </a:solidFill>
              </a:rPr>
              <a:t>     </a:t>
            </a:r>
          </a:p>
          <a:p>
            <a:pPr algn="ctr"/>
            <a:r>
              <a:rPr lang="en-US" dirty="0">
                <a:solidFill>
                  <a:srgbClr val="FF0000"/>
                </a:solidFill>
              </a:rPr>
              <a:t>          </a:t>
            </a:r>
          </a:p>
        </p:txBody>
      </p:sp>
      <p:sp>
        <p:nvSpPr>
          <p:cNvPr id="13" name="TextBox 12">
            <a:extLst>
              <a:ext uri="{FF2B5EF4-FFF2-40B4-BE49-F238E27FC236}">
                <a16:creationId xmlns:a16="http://schemas.microsoft.com/office/drawing/2014/main" id="{4CB69A8E-39D2-4149-A36F-D35C8E5062E7}"/>
              </a:ext>
            </a:extLst>
          </p:cNvPr>
          <p:cNvSpPr txBox="1"/>
          <p:nvPr/>
        </p:nvSpPr>
        <p:spPr>
          <a:xfrm>
            <a:off x="8714159" y="4308743"/>
            <a:ext cx="2196114" cy="1323439"/>
          </a:xfrm>
          <a:prstGeom prst="rect">
            <a:avLst/>
          </a:prstGeom>
          <a:noFill/>
        </p:spPr>
        <p:txBody>
          <a:bodyPr wrap="none" rtlCol="0">
            <a:spAutoFit/>
          </a:bodyPr>
          <a:lstStyle/>
          <a:p>
            <a:pPr algn="ctr"/>
            <a:r>
              <a:rPr lang="en-US" sz="2000" dirty="0">
                <a:solidFill>
                  <a:srgbClr val="FF0000"/>
                </a:solidFill>
              </a:rPr>
              <a:t>Breakeven </a:t>
            </a:r>
          </a:p>
          <a:p>
            <a:pPr algn="ctr"/>
            <a:r>
              <a:rPr lang="en-US" sz="2000" dirty="0">
                <a:solidFill>
                  <a:srgbClr val="FF0000"/>
                </a:solidFill>
              </a:rPr>
              <a:t>Inter-bank rate</a:t>
            </a:r>
          </a:p>
          <a:p>
            <a:pPr algn="ctr"/>
            <a:r>
              <a:rPr lang="en-US" sz="2000" dirty="0">
                <a:solidFill>
                  <a:srgbClr val="FF0000"/>
                </a:solidFill>
              </a:rPr>
              <a:t>For (some) Surplus </a:t>
            </a:r>
          </a:p>
          <a:p>
            <a:pPr algn="ctr"/>
            <a:r>
              <a:rPr lang="en-US" sz="2000" dirty="0">
                <a:solidFill>
                  <a:srgbClr val="FF0000"/>
                </a:solidFill>
              </a:rPr>
              <a:t>Banks To Lend</a:t>
            </a:r>
          </a:p>
        </p:txBody>
      </p:sp>
    </p:spTree>
    <p:extLst>
      <p:ext uri="{BB962C8B-B14F-4D97-AF65-F5344CB8AC3E}">
        <p14:creationId xmlns:p14="http://schemas.microsoft.com/office/powerpoint/2010/main" val="479946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CE4D-D307-4F5B-89AF-2658DD6FC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5089" y="0"/>
            <a:ext cx="9144000" cy="6858000"/>
          </a:xfrm>
          <a:prstGeom prst="rect">
            <a:avLst/>
          </a:prstGeom>
        </p:spPr>
      </p:pic>
      <p:sp>
        <p:nvSpPr>
          <p:cNvPr id="7" name="TextBox 6">
            <a:extLst>
              <a:ext uri="{FF2B5EF4-FFF2-40B4-BE49-F238E27FC236}">
                <a16:creationId xmlns:a16="http://schemas.microsoft.com/office/drawing/2014/main" id="{8890E2EE-F1C4-42B4-ACD2-45F0DE49C707}"/>
              </a:ext>
            </a:extLst>
          </p:cNvPr>
          <p:cNvSpPr txBox="1"/>
          <p:nvPr/>
        </p:nvSpPr>
        <p:spPr>
          <a:xfrm>
            <a:off x="3814954" y="4910122"/>
            <a:ext cx="2034211" cy="1200329"/>
          </a:xfrm>
          <a:prstGeom prst="rect">
            <a:avLst/>
          </a:prstGeom>
          <a:noFill/>
        </p:spPr>
        <p:txBody>
          <a:bodyPr wrap="none" rtlCol="0">
            <a:spAutoFit/>
          </a:bodyPr>
          <a:lstStyle/>
          <a:p>
            <a:r>
              <a:rPr lang="en-US" dirty="0">
                <a:solidFill>
                  <a:srgbClr val="FF0000"/>
                </a:solidFill>
              </a:rPr>
              <a:t>Autarky </a:t>
            </a:r>
          </a:p>
          <a:p>
            <a:r>
              <a:rPr lang="en-US" dirty="0">
                <a:solidFill>
                  <a:srgbClr val="FF0000"/>
                </a:solidFill>
              </a:rPr>
              <a:t>(inter-bank</a:t>
            </a:r>
          </a:p>
          <a:p>
            <a:r>
              <a:rPr lang="en-US" dirty="0">
                <a:solidFill>
                  <a:srgbClr val="FF0000"/>
                </a:solidFill>
              </a:rPr>
              <a:t>market </a:t>
            </a:r>
          </a:p>
          <a:p>
            <a:r>
              <a:rPr lang="en-US" dirty="0">
                <a:solidFill>
                  <a:srgbClr val="FF0000"/>
                </a:solidFill>
              </a:rPr>
              <a:t>endogenously shut)</a:t>
            </a:r>
          </a:p>
        </p:txBody>
      </p:sp>
      <p:sp>
        <p:nvSpPr>
          <p:cNvPr id="8" name="Rectangle 7">
            <a:extLst>
              <a:ext uri="{FF2B5EF4-FFF2-40B4-BE49-F238E27FC236}">
                <a16:creationId xmlns:a16="http://schemas.microsoft.com/office/drawing/2014/main" id="{BE1FE9D4-7C6F-44FD-96A6-FFD9588FA3D1}"/>
              </a:ext>
            </a:extLst>
          </p:cNvPr>
          <p:cNvSpPr/>
          <p:nvPr/>
        </p:nvSpPr>
        <p:spPr>
          <a:xfrm>
            <a:off x="7631795" y="4168163"/>
            <a:ext cx="3258264" cy="646331"/>
          </a:xfrm>
          <a:prstGeom prst="rect">
            <a:avLst/>
          </a:prstGeom>
        </p:spPr>
        <p:txBody>
          <a:bodyPr wrap="none">
            <a:spAutoFit/>
          </a:bodyPr>
          <a:lstStyle/>
          <a:p>
            <a:r>
              <a:rPr lang="en-US" dirty="0">
                <a:solidFill>
                  <a:srgbClr val="FF0000"/>
                </a:solidFill>
              </a:rPr>
              <a:t>Interbank rate increases enough </a:t>
            </a:r>
          </a:p>
          <a:p>
            <a:r>
              <a:rPr lang="en-US" dirty="0">
                <a:solidFill>
                  <a:srgbClr val="FF0000"/>
                </a:solidFill>
              </a:rPr>
              <a:t>to open the inter-bank market</a:t>
            </a:r>
          </a:p>
        </p:txBody>
      </p:sp>
      <p:graphicFrame>
        <p:nvGraphicFramePr>
          <p:cNvPr id="10" name="Object 9">
            <a:extLst>
              <a:ext uri="{FF2B5EF4-FFF2-40B4-BE49-F238E27FC236}">
                <a16:creationId xmlns:a16="http://schemas.microsoft.com/office/drawing/2014/main" id="{1EF9283F-6C5F-4117-8266-DF00348527F4}"/>
              </a:ext>
            </a:extLst>
          </p:cNvPr>
          <p:cNvGraphicFramePr>
            <a:graphicFrameLocks noChangeAspect="1"/>
          </p:cNvGraphicFramePr>
          <p:nvPr>
            <p:extLst/>
          </p:nvPr>
        </p:nvGraphicFramePr>
        <p:xfrm>
          <a:off x="336222" y="485267"/>
          <a:ext cx="1765714" cy="367857"/>
        </p:xfrm>
        <a:graphic>
          <a:graphicData uri="http://schemas.openxmlformats.org/presentationml/2006/ole">
            <mc:AlternateContent xmlns:mc="http://schemas.openxmlformats.org/markup-compatibility/2006">
              <mc:Choice xmlns:v="urn:schemas-microsoft-com:vml" Requires="v">
                <p:oleObj spid="_x0000_s62528" name="Equation" r:id="rId5" imgW="913977" imgH="190713" progId="Equation.DSMT4">
                  <p:embed/>
                </p:oleObj>
              </mc:Choice>
              <mc:Fallback>
                <p:oleObj name="Equation" r:id="rId5" imgW="913977" imgH="190713" progId="Equation.DSMT4">
                  <p:embed/>
                  <p:pic>
                    <p:nvPicPr>
                      <p:cNvPr id="10" name="Object 9">
                        <a:extLst>
                          <a:ext uri="{FF2B5EF4-FFF2-40B4-BE49-F238E27FC236}">
                            <a16:creationId xmlns:a16="http://schemas.microsoft.com/office/drawing/2014/main" id="{1EF9283F-6C5F-4117-8266-DF00348527F4}"/>
                          </a:ext>
                        </a:extLst>
                      </p:cNvPr>
                      <p:cNvPicPr/>
                      <p:nvPr/>
                    </p:nvPicPr>
                    <p:blipFill>
                      <a:blip r:embed="rId6"/>
                      <a:stretch>
                        <a:fillRect/>
                      </a:stretch>
                    </p:blipFill>
                    <p:spPr>
                      <a:xfrm>
                        <a:off x="336222" y="485267"/>
                        <a:ext cx="1765714" cy="36785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6F0A01E-D19E-49C9-B68D-55B34614B10E}"/>
              </a:ext>
            </a:extLst>
          </p:cNvPr>
          <p:cNvGraphicFramePr>
            <a:graphicFrameLocks noChangeAspect="1"/>
          </p:cNvGraphicFramePr>
          <p:nvPr>
            <p:extLst/>
          </p:nvPr>
        </p:nvGraphicFramePr>
        <p:xfrm>
          <a:off x="336222" y="964069"/>
          <a:ext cx="1912851" cy="367856"/>
        </p:xfrm>
        <a:graphic>
          <a:graphicData uri="http://schemas.openxmlformats.org/presentationml/2006/ole">
            <mc:AlternateContent xmlns:mc="http://schemas.openxmlformats.org/markup-compatibility/2006">
              <mc:Choice xmlns:v="urn:schemas-microsoft-com:vml" Requires="v">
                <p:oleObj spid="_x0000_s62529" name="Equation" r:id="rId7" imgW="990261" imgH="190713" progId="Equation.DSMT4">
                  <p:embed/>
                </p:oleObj>
              </mc:Choice>
              <mc:Fallback>
                <p:oleObj name="Equation" r:id="rId7" imgW="990261" imgH="190713" progId="Equation.DSMT4">
                  <p:embed/>
                  <p:pic>
                    <p:nvPicPr>
                      <p:cNvPr id="11" name="Object 10">
                        <a:extLst>
                          <a:ext uri="{FF2B5EF4-FFF2-40B4-BE49-F238E27FC236}">
                            <a16:creationId xmlns:a16="http://schemas.microsoft.com/office/drawing/2014/main" id="{66F0A01E-D19E-49C9-B68D-55B34614B10E}"/>
                          </a:ext>
                        </a:extLst>
                      </p:cNvPr>
                      <p:cNvPicPr/>
                      <p:nvPr/>
                    </p:nvPicPr>
                    <p:blipFill>
                      <a:blip r:embed="rId8"/>
                      <a:stretch>
                        <a:fillRect/>
                      </a:stretch>
                    </p:blipFill>
                    <p:spPr>
                      <a:xfrm>
                        <a:off x="336222" y="964069"/>
                        <a:ext cx="1912851" cy="367856"/>
                      </a:xfrm>
                      <a:prstGeom prst="rect">
                        <a:avLst/>
                      </a:prstGeom>
                    </p:spPr>
                  </p:pic>
                </p:oleObj>
              </mc:Fallback>
            </mc:AlternateContent>
          </a:graphicData>
        </a:graphic>
      </p:graphicFrame>
    </p:spTree>
    <p:extLst>
      <p:ext uri="{BB962C8B-B14F-4D97-AF65-F5344CB8AC3E}">
        <p14:creationId xmlns:p14="http://schemas.microsoft.com/office/powerpoint/2010/main" val="3895863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5F373E-56A0-47AD-8986-A4C2CC15E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6998" y="0"/>
            <a:ext cx="9144000" cy="6858000"/>
          </a:xfrm>
          <a:prstGeom prst="rect">
            <a:avLst/>
          </a:prstGeom>
        </p:spPr>
      </p:pic>
      <p:graphicFrame>
        <p:nvGraphicFramePr>
          <p:cNvPr id="4" name="Object 3">
            <a:extLst>
              <a:ext uri="{FF2B5EF4-FFF2-40B4-BE49-F238E27FC236}">
                <a16:creationId xmlns:a16="http://schemas.microsoft.com/office/drawing/2014/main" id="{D9715297-CBCF-4C31-817E-4DEBCBA50439}"/>
              </a:ext>
            </a:extLst>
          </p:cNvPr>
          <p:cNvGraphicFramePr>
            <a:graphicFrameLocks noChangeAspect="1"/>
          </p:cNvGraphicFramePr>
          <p:nvPr>
            <p:extLst/>
          </p:nvPr>
        </p:nvGraphicFramePr>
        <p:xfrm>
          <a:off x="777875" y="498475"/>
          <a:ext cx="882650" cy="341313"/>
        </p:xfrm>
        <a:graphic>
          <a:graphicData uri="http://schemas.openxmlformats.org/presentationml/2006/ole">
            <mc:AlternateContent xmlns:mc="http://schemas.openxmlformats.org/markup-compatibility/2006">
              <mc:Choice xmlns:v="urn:schemas-microsoft-com:vml" Requires="v">
                <p:oleObj spid="_x0000_s63552" name="Equation" r:id="rId5" imgW="457200" imgH="177480" progId="Equation.DSMT4">
                  <p:embed/>
                </p:oleObj>
              </mc:Choice>
              <mc:Fallback>
                <p:oleObj name="Equation" r:id="rId5" imgW="457200" imgH="177480" progId="Equation.DSMT4">
                  <p:embed/>
                  <p:pic>
                    <p:nvPicPr>
                      <p:cNvPr id="4" name="Object 3">
                        <a:extLst>
                          <a:ext uri="{FF2B5EF4-FFF2-40B4-BE49-F238E27FC236}">
                            <a16:creationId xmlns:a16="http://schemas.microsoft.com/office/drawing/2014/main" id="{D9715297-CBCF-4C31-817E-4DEBCBA50439}"/>
                          </a:ext>
                        </a:extLst>
                      </p:cNvPr>
                      <p:cNvPicPr/>
                      <p:nvPr/>
                    </p:nvPicPr>
                    <p:blipFill>
                      <a:blip r:embed="rId6"/>
                      <a:stretch>
                        <a:fillRect/>
                      </a:stretch>
                    </p:blipFill>
                    <p:spPr>
                      <a:xfrm>
                        <a:off x="777875" y="498475"/>
                        <a:ext cx="882650" cy="34131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A4BE62A-730D-4502-AAC1-A6D5A5937CED}"/>
              </a:ext>
            </a:extLst>
          </p:cNvPr>
          <p:cNvGraphicFramePr>
            <a:graphicFrameLocks noChangeAspect="1"/>
          </p:cNvGraphicFramePr>
          <p:nvPr>
            <p:extLst/>
          </p:nvPr>
        </p:nvGraphicFramePr>
        <p:xfrm>
          <a:off x="336222" y="964069"/>
          <a:ext cx="1912851" cy="367856"/>
        </p:xfrm>
        <a:graphic>
          <a:graphicData uri="http://schemas.openxmlformats.org/presentationml/2006/ole">
            <mc:AlternateContent xmlns:mc="http://schemas.openxmlformats.org/markup-compatibility/2006">
              <mc:Choice xmlns:v="urn:schemas-microsoft-com:vml" Requires="v">
                <p:oleObj spid="_x0000_s63553" name="Equation" r:id="rId7" imgW="990261" imgH="190713" progId="Equation.DSMT4">
                  <p:embed/>
                </p:oleObj>
              </mc:Choice>
              <mc:Fallback>
                <p:oleObj name="Equation" r:id="rId7" imgW="990261" imgH="190713" progId="Equation.DSMT4">
                  <p:embed/>
                  <p:pic>
                    <p:nvPicPr>
                      <p:cNvPr id="5" name="Object 4">
                        <a:extLst>
                          <a:ext uri="{FF2B5EF4-FFF2-40B4-BE49-F238E27FC236}">
                            <a16:creationId xmlns:a16="http://schemas.microsoft.com/office/drawing/2014/main" id="{0A4BE62A-730D-4502-AAC1-A6D5A5937CED}"/>
                          </a:ext>
                        </a:extLst>
                      </p:cNvPr>
                      <p:cNvPicPr/>
                      <p:nvPr/>
                    </p:nvPicPr>
                    <p:blipFill>
                      <a:blip r:embed="rId8"/>
                      <a:stretch>
                        <a:fillRect/>
                      </a:stretch>
                    </p:blipFill>
                    <p:spPr>
                      <a:xfrm>
                        <a:off x="336222" y="964069"/>
                        <a:ext cx="1912851" cy="367856"/>
                      </a:xfrm>
                      <a:prstGeom prst="rect">
                        <a:avLst/>
                      </a:prstGeom>
                    </p:spPr>
                  </p:pic>
                </p:oleObj>
              </mc:Fallback>
            </mc:AlternateContent>
          </a:graphicData>
        </a:graphic>
      </p:graphicFrame>
    </p:spTree>
    <p:extLst>
      <p:ext uri="{BB962C8B-B14F-4D97-AF65-F5344CB8AC3E}">
        <p14:creationId xmlns:p14="http://schemas.microsoft.com/office/powerpoint/2010/main" val="4076756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t>The greater the perceived benefit     of reserves hoarding during stress, the more likely it is that higher ex ante reserves lead to financial fragility </a:t>
            </a:r>
          </a:p>
          <a:p>
            <a:endParaRPr lang="en-US" dirty="0"/>
          </a:p>
          <a:p>
            <a:r>
              <a:rPr lang="en-US" dirty="0"/>
              <a:t>Endogenous    (   ) may imply the interbank market never opens.</a:t>
            </a:r>
          </a:p>
          <a:p>
            <a:endParaRPr lang="en-US" dirty="0"/>
          </a:p>
          <a:p>
            <a:endParaRPr lang="en-US" dirty="0"/>
          </a:p>
          <a:p>
            <a:endParaRPr lang="en-US" dirty="0"/>
          </a:p>
          <a:p>
            <a:endParaRPr lang="en-US" dirty="0"/>
          </a:p>
        </p:txBody>
      </p:sp>
      <p:graphicFrame>
        <p:nvGraphicFramePr>
          <p:cNvPr id="4" name="Object 3">
            <a:extLst>
              <a:ext uri="{FF2B5EF4-FFF2-40B4-BE49-F238E27FC236}">
                <a16:creationId xmlns:a16="http://schemas.microsoft.com/office/drawing/2014/main" id="{F92553E1-5714-4EF1-A459-AF94B9FE9F26}"/>
              </a:ext>
            </a:extLst>
          </p:cNvPr>
          <p:cNvGraphicFramePr>
            <a:graphicFrameLocks noChangeAspect="1"/>
          </p:cNvGraphicFramePr>
          <p:nvPr>
            <p:extLst>
              <p:ext uri="{D42A27DB-BD31-4B8C-83A1-F6EECF244321}">
                <p14:modId xmlns:p14="http://schemas.microsoft.com/office/powerpoint/2010/main" val="2163225935"/>
              </p:ext>
            </p:extLst>
          </p:nvPr>
        </p:nvGraphicFramePr>
        <p:xfrm>
          <a:off x="3004848" y="3668713"/>
          <a:ext cx="315913" cy="392113"/>
        </p:xfrm>
        <a:graphic>
          <a:graphicData uri="http://schemas.openxmlformats.org/presentationml/2006/ole">
            <mc:AlternateContent xmlns:mc="http://schemas.openxmlformats.org/markup-compatibility/2006">
              <mc:Choice xmlns:v="urn:schemas-microsoft-com:vml" Requires="v">
                <p:oleObj spid="_x0000_s64603" name="Equation" r:id="rId4" imgW="315574" imgH="391881" progId="Equation.DSMT4">
                  <p:embed/>
                </p:oleObj>
              </mc:Choice>
              <mc:Fallback>
                <p:oleObj name="Equation" r:id="rId4" imgW="315574" imgH="391881" progId="Equation.DSMT4">
                  <p:embed/>
                  <p:pic>
                    <p:nvPicPr>
                      <p:cNvPr id="4" name="Object 3">
                        <a:extLst>
                          <a:ext uri="{FF2B5EF4-FFF2-40B4-BE49-F238E27FC236}">
                            <a16:creationId xmlns:a16="http://schemas.microsoft.com/office/drawing/2014/main" id="{F92553E1-5714-4EF1-A459-AF94B9FE9F26}"/>
                          </a:ext>
                        </a:extLst>
                      </p:cNvPr>
                      <p:cNvPicPr/>
                      <p:nvPr/>
                    </p:nvPicPr>
                    <p:blipFill>
                      <a:blip r:embed="rId5"/>
                      <a:stretch>
                        <a:fillRect/>
                      </a:stretch>
                    </p:blipFill>
                    <p:spPr>
                      <a:xfrm>
                        <a:off x="3004848" y="3668713"/>
                        <a:ext cx="315913" cy="39211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83843126"/>
              </p:ext>
            </p:extLst>
          </p:nvPr>
        </p:nvGraphicFramePr>
        <p:xfrm>
          <a:off x="6040429" y="1825625"/>
          <a:ext cx="311150" cy="395287"/>
        </p:xfrm>
        <a:graphic>
          <a:graphicData uri="http://schemas.openxmlformats.org/presentationml/2006/ole">
            <mc:AlternateContent xmlns:mc="http://schemas.openxmlformats.org/markup-compatibility/2006">
              <mc:Choice xmlns:v="urn:schemas-microsoft-com:vml" Requires="v">
                <p:oleObj spid="_x0000_s64604" name="Equation" r:id="rId6" imgW="310896" imgH="394765" progId="Equation.DSMT4">
                  <p:embed/>
                </p:oleObj>
              </mc:Choice>
              <mc:Fallback>
                <p:oleObj name="Equation" r:id="rId6" imgW="310896" imgH="394765" progId="Equation.DSMT4">
                  <p:embed/>
                  <p:pic>
                    <p:nvPicPr>
                      <p:cNvPr id="5" name="Object 4"/>
                      <p:cNvPicPr/>
                      <p:nvPr/>
                    </p:nvPicPr>
                    <p:blipFill>
                      <a:blip r:embed="rId7"/>
                      <a:stretch>
                        <a:fillRect/>
                      </a:stretch>
                    </p:blipFill>
                    <p:spPr>
                      <a:xfrm>
                        <a:off x="6040429" y="1825625"/>
                        <a:ext cx="311150" cy="3952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242DB2B-CC12-4BC8-A7BB-AB3508CBE874}"/>
              </a:ext>
            </a:extLst>
          </p:cNvPr>
          <p:cNvGraphicFramePr>
            <a:graphicFrameLocks noChangeAspect="1"/>
          </p:cNvGraphicFramePr>
          <p:nvPr>
            <p:extLst>
              <p:ext uri="{D42A27DB-BD31-4B8C-83A1-F6EECF244321}">
                <p14:modId xmlns:p14="http://schemas.microsoft.com/office/powerpoint/2010/main" val="2803330729"/>
              </p:ext>
            </p:extLst>
          </p:nvPr>
        </p:nvGraphicFramePr>
        <p:xfrm>
          <a:off x="3320761" y="3531326"/>
          <a:ext cx="331355" cy="579574"/>
        </p:xfrm>
        <a:graphic>
          <a:graphicData uri="http://schemas.openxmlformats.org/presentationml/2006/ole">
            <mc:AlternateContent xmlns:mc="http://schemas.openxmlformats.org/markup-compatibility/2006">
              <mc:Choice xmlns:v="urn:schemas-microsoft-com:vml" Requires="v">
                <p:oleObj spid="_x0000_s64605" name="Equation" r:id="rId8" imgW="126720" imgH="228600" progId="Equation.DSMT4">
                  <p:embed/>
                </p:oleObj>
              </mc:Choice>
              <mc:Fallback>
                <p:oleObj name="Equation" r:id="rId8" imgW="126720" imgH="228600" progId="Equation.DSMT4">
                  <p:embed/>
                  <p:pic>
                    <p:nvPicPr>
                      <p:cNvPr id="6" name="Object 5">
                        <a:extLst>
                          <a:ext uri="{FF2B5EF4-FFF2-40B4-BE49-F238E27FC236}">
                            <a16:creationId xmlns:a16="http://schemas.microsoft.com/office/drawing/2014/main" id="{ECA1CA70-E306-4E4B-9DB6-C90C6DEB1B0A}"/>
                          </a:ext>
                        </a:extLst>
                      </p:cNvPr>
                      <p:cNvPicPr/>
                      <p:nvPr/>
                    </p:nvPicPr>
                    <p:blipFill>
                      <a:blip r:embed="rId9"/>
                      <a:stretch>
                        <a:fillRect/>
                      </a:stretch>
                    </p:blipFill>
                    <p:spPr>
                      <a:xfrm>
                        <a:off x="3320761" y="3531326"/>
                        <a:ext cx="331355" cy="579574"/>
                      </a:xfrm>
                      <a:prstGeom prst="rect">
                        <a:avLst/>
                      </a:prstGeom>
                    </p:spPr>
                  </p:pic>
                </p:oleObj>
              </mc:Fallback>
            </mc:AlternateContent>
          </a:graphicData>
        </a:graphic>
      </p:graphicFrame>
    </p:spTree>
    <p:extLst>
      <p:ext uri="{BB962C8B-B14F-4D97-AF65-F5344CB8AC3E}">
        <p14:creationId xmlns:p14="http://schemas.microsoft.com/office/powerpoint/2010/main" val="2179515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Endogenize</a:t>
            </a:r>
            <a:r>
              <a:rPr lang="en-US" dirty="0" smtClean="0"/>
              <a:t> reserve shrinkage     : QT</a:t>
            </a:r>
            <a:endParaRPr lang="en-US" dirty="0"/>
          </a:p>
        </p:txBody>
      </p:sp>
      <p:sp>
        <p:nvSpPr>
          <p:cNvPr id="3" name="Content Placeholder 2"/>
          <p:cNvSpPr>
            <a:spLocks noGrp="1"/>
          </p:cNvSpPr>
          <p:nvPr>
            <p:ph idx="1"/>
          </p:nvPr>
        </p:nvSpPr>
        <p:spPr/>
        <p:txBody>
          <a:bodyPr/>
          <a:lstStyle/>
          <a:p>
            <a:r>
              <a:rPr lang="en-US" dirty="0" smtClean="0"/>
              <a:t>Suppose QT consists of the central bank selling securities</a:t>
            </a:r>
          </a:p>
          <a:p>
            <a:r>
              <a:rPr lang="en-US" dirty="0" smtClean="0"/>
              <a:t>Assume this takes place before uncertainty is realized.</a:t>
            </a:r>
          </a:p>
          <a:p>
            <a:r>
              <a:rPr lang="en-US" dirty="0" smtClean="0"/>
              <a:t>The central bank can sell securities </a:t>
            </a:r>
          </a:p>
          <a:p>
            <a:pPr lvl="1"/>
            <a:r>
              <a:rPr lang="en-US" dirty="0" smtClean="0"/>
              <a:t>To banks : Asset swap</a:t>
            </a:r>
          </a:p>
          <a:p>
            <a:pPr lvl="2"/>
            <a:r>
              <a:rPr lang="en-US" dirty="0" smtClean="0"/>
              <a:t>This will shrink bank reserves, without shrinking bank deposits.</a:t>
            </a:r>
          </a:p>
          <a:p>
            <a:pPr lvl="1"/>
            <a:r>
              <a:rPr lang="en-US" dirty="0" smtClean="0"/>
              <a:t>To the public</a:t>
            </a:r>
          </a:p>
          <a:p>
            <a:pPr lvl="2"/>
            <a:r>
              <a:rPr lang="en-US" dirty="0" smtClean="0"/>
              <a:t>This will shrink bank reserves and deposits</a:t>
            </a:r>
          </a:p>
          <a:p>
            <a:r>
              <a:rPr lang="en-US" dirty="0" smtClean="0"/>
              <a:t>In  2017-19, largely seemed to be asset swap</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64672479"/>
              </p:ext>
            </p:extLst>
          </p:nvPr>
        </p:nvGraphicFramePr>
        <p:xfrm>
          <a:off x="7772400" y="769461"/>
          <a:ext cx="469900" cy="516890"/>
        </p:xfrm>
        <a:graphic>
          <a:graphicData uri="http://schemas.openxmlformats.org/presentationml/2006/ole">
            <mc:AlternateContent xmlns:mc="http://schemas.openxmlformats.org/markup-compatibility/2006">
              <mc:Choice xmlns:v="urn:schemas-microsoft-com:vml" Requires="v">
                <p:oleObj spid="_x0000_s73739" name="Equation" r:id="rId3" imgW="126720" imgH="139680" progId="Equation.DSMT4">
                  <p:embed/>
                </p:oleObj>
              </mc:Choice>
              <mc:Fallback>
                <p:oleObj name="Equation" r:id="rId3" imgW="126720" imgH="139680" progId="Equation.DSMT4">
                  <p:embed/>
                  <p:pic>
                    <p:nvPicPr>
                      <p:cNvPr id="0" name=""/>
                      <p:cNvPicPr/>
                      <p:nvPr/>
                    </p:nvPicPr>
                    <p:blipFill>
                      <a:blip r:embed="rId4"/>
                      <a:stretch>
                        <a:fillRect/>
                      </a:stretch>
                    </p:blipFill>
                    <p:spPr>
                      <a:xfrm>
                        <a:off x="7772400" y="769461"/>
                        <a:ext cx="469900" cy="516890"/>
                      </a:xfrm>
                      <a:prstGeom prst="rect">
                        <a:avLst/>
                      </a:prstGeom>
                    </p:spPr>
                  </p:pic>
                </p:oleObj>
              </mc:Fallback>
            </mc:AlternateContent>
          </a:graphicData>
        </a:graphic>
      </p:graphicFrame>
    </p:spTree>
    <p:extLst>
      <p:ext uri="{BB962C8B-B14F-4D97-AF65-F5344CB8AC3E}">
        <p14:creationId xmlns:p14="http://schemas.microsoft.com/office/powerpoint/2010/main" val="223297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33" y="0"/>
            <a:ext cx="11861940" cy="1325563"/>
          </a:xfrm>
        </p:spPr>
        <p:txBody>
          <a:bodyPr>
            <a:normAutofit/>
          </a:bodyPr>
          <a:lstStyle/>
          <a:p>
            <a:r>
              <a:rPr lang="en-US" sz="3600" dirty="0" smtClean="0"/>
              <a:t>QT: Asset swap with banks, no contraction of deposits</a:t>
            </a:r>
            <a:endParaRPr lang="en-US" sz="3600" dirty="0"/>
          </a:p>
        </p:txBody>
      </p:sp>
      <p:sp>
        <p:nvSpPr>
          <p:cNvPr id="6" name="TextBox 5">
            <a:extLst>
              <a:ext uri="{FF2B5EF4-FFF2-40B4-BE49-F238E27FC236}">
                <a16:creationId xmlns:a16="http://schemas.microsoft.com/office/drawing/2014/main" id="{57DA5733-59A1-4E69-B384-349A238747E9}"/>
              </a:ext>
            </a:extLst>
          </p:cNvPr>
          <p:cNvSpPr txBox="1"/>
          <p:nvPr/>
        </p:nvSpPr>
        <p:spPr>
          <a:xfrm>
            <a:off x="402014" y="6331861"/>
            <a:ext cx="11492377" cy="369332"/>
          </a:xfrm>
          <a:prstGeom prst="rect">
            <a:avLst/>
          </a:prstGeom>
          <a:noFill/>
        </p:spPr>
        <p:txBody>
          <a:bodyPr wrap="none" rtlCol="0">
            <a:spAutoFit/>
          </a:bodyPr>
          <a:lstStyle/>
          <a:p>
            <a:r>
              <a:rPr lang="en-US" dirty="0"/>
              <a:t>Source: “How the Fed Changes the Size of its Balance Sheet” (Leonard, Martin and Potter, </a:t>
            </a:r>
            <a:r>
              <a:rPr lang="en-US" i="1" dirty="0"/>
              <a:t>Liberty Street Economics, </a:t>
            </a:r>
            <a:r>
              <a:rPr lang="en-US" dirty="0"/>
              <a:t>2017)</a:t>
            </a:r>
          </a:p>
        </p:txBody>
      </p:sp>
      <p:sp>
        <p:nvSpPr>
          <p:cNvPr id="10" name="Oval 9">
            <a:extLst>
              <a:ext uri="{FF2B5EF4-FFF2-40B4-BE49-F238E27FC236}">
                <a16:creationId xmlns:a16="http://schemas.microsoft.com/office/drawing/2014/main" id="{FAB394C0-EEBB-4B3B-9B76-3245D16EA6F7}"/>
              </a:ext>
            </a:extLst>
          </p:cNvPr>
          <p:cNvSpPr/>
          <p:nvPr/>
        </p:nvSpPr>
        <p:spPr>
          <a:xfrm>
            <a:off x="10225113" y="2485551"/>
            <a:ext cx="1758073" cy="2283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Asset </a:t>
            </a:r>
          </a:p>
          <a:p>
            <a:pPr algn="ctr"/>
            <a:r>
              <a:rPr lang="en-US" sz="2400" dirty="0"/>
              <a:t>swap </a:t>
            </a:r>
          </a:p>
          <a:p>
            <a:pPr algn="ctr"/>
            <a:r>
              <a:rPr lang="en-US" sz="2400" dirty="0"/>
              <a:t>with banks </a:t>
            </a:r>
          </a:p>
        </p:txBody>
      </p:sp>
      <p:graphicFrame>
        <p:nvGraphicFramePr>
          <p:cNvPr id="3" name="Table 2"/>
          <p:cNvGraphicFramePr>
            <a:graphicFrameLocks noGrp="1"/>
          </p:cNvGraphicFramePr>
          <p:nvPr>
            <p:extLst/>
          </p:nvPr>
        </p:nvGraphicFramePr>
        <p:xfrm>
          <a:off x="5512353" y="3922839"/>
          <a:ext cx="4447184" cy="1973281"/>
        </p:xfrm>
        <a:graphic>
          <a:graphicData uri="http://schemas.openxmlformats.org/drawingml/2006/table">
            <a:tbl>
              <a:tblPr firstRow="1" bandRow="1">
                <a:tableStyleId>{073A0DAA-6AF3-43AB-8588-CEC1D06C72B9}</a:tableStyleId>
              </a:tblPr>
              <a:tblGrid>
                <a:gridCol w="2223592">
                  <a:extLst>
                    <a:ext uri="{9D8B030D-6E8A-4147-A177-3AD203B41FA5}">
                      <a16:colId xmlns:a16="http://schemas.microsoft.com/office/drawing/2014/main" val="2262594484"/>
                    </a:ext>
                  </a:extLst>
                </a:gridCol>
                <a:gridCol w="2223592">
                  <a:extLst>
                    <a:ext uri="{9D8B030D-6E8A-4147-A177-3AD203B41FA5}">
                      <a16:colId xmlns:a16="http://schemas.microsoft.com/office/drawing/2014/main" val="3525688329"/>
                    </a:ext>
                  </a:extLst>
                </a:gridCol>
              </a:tblGrid>
              <a:tr h="325680">
                <a:tc gridSpan="2">
                  <a:txBody>
                    <a:bodyPr/>
                    <a:lstStyle/>
                    <a:p>
                      <a:pPr algn="ctr"/>
                      <a:r>
                        <a:rPr lang="en-US" sz="1600" dirty="0"/>
                        <a:t>BANKING SECTOR</a:t>
                      </a:r>
                    </a:p>
                  </a:txBody>
                  <a:tcPr/>
                </a:tc>
                <a:tc hMerge="1">
                  <a:txBody>
                    <a:bodyPr/>
                    <a:lstStyle/>
                    <a:p>
                      <a:endParaRPr lang="en-US" dirty="0"/>
                    </a:p>
                  </a:txBody>
                  <a:tcPr/>
                </a:tc>
                <a:extLst>
                  <a:ext uri="{0D108BD9-81ED-4DB2-BD59-A6C34878D82A}">
                    <a16:rowId xmlns:a16="http://schemas.microsoft.com/office/drawing/2014/main" val="2150840697"/>
                  </a:ext>
                </a:extLst>
              </a:tr>
              <a:tr h="325680">
                <a:tc>
                  <a:txBody>
                    <a:bodyPr/>
                    <a:lstStyle/>
                    <a:p>
                      <a:pPr algn="ctr"/>
                      <a:r>
                        <a:rPr lang="en-US" sz="16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6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02721">
                <a:tc>
                  <a:txBody>
                    <a:bodyPr/>
                    <a:lstStyle/>
                    <a:p>
                      <a:r>
                        <a:rPr lang="en-US" sz="1600" dirty="0">
                          <a:solidFill>
                            <a:schemeClr val="accent1">
                              <a:lumMod val="75000"/>
                            </a:schemeClr>
                          </a:solidFill>
                        </a:rPr>
                        <a:t>Treasury</a:t>
                      </a:r>
                      <a:r>
                        <a:rPr lang="en-US" sz="1600" baseline="0" dirty="0">
                          <a:solidFill>
                            <a:schemeClr val="accent1">
                              <a:lumMod val="75000"/>
                            </a:schemeClr>
                          </a:solidFill>
                        </a:rPr>
                        <a:t> securities</a:t>
                      </a:r>
                    </a:p>
                    <a:p>
                      <a:r>
                        <a:rPr lang="en-US" sz="1600" baseline="0" dirty="0">
                          <a:solidFill>
                            <a:schemeClr val="accent1">
                              <a:lumMod val="75000"/>
                            </a:schemeClr>
                          </a:solidFill>
                        </a:rPr>
                        <a:t>+</a:t>
                      </a:r>
                      <a:r>
                        <a:rPr lang="en-US" sz="1600" baseline="0" dirty="0" smtClean="0">
                          <a:solidFill>
                            <a:schemeClr val="accent1">
                              <a:lumMod val="75000"/>
                            </a:schemeClr>
                          </a:solidFill>
                        </a:rPr>
                        <a:t>$</a:t>
                      </a:r>
                      <a:r>
                        <a:rPr lang="en-US" sz="1600" baseline="0" dirty="0">
                          <a:solidFill>
                            <a:schemeClr val="accent1">
                              <a:lumMod val="75000"/>
                            </a:schemeClr>
                          </a:solidFill>
                        </a:rPr>
                        <a:t>1</a:t>
                      </a:r>
                    </a:p>
                    <a:p>
                      <a:endParaRPr lang="en-US" sz="1600" baseline="0" dirty="0"/>
                    </a:p>
                    <a:p>
                      <a:r>
                        <a:rPr lang="en-US" sz="1600" baseline="0" dirty="0">
                          <a:solidFill>
                            <a:srgbClr val="C00000"/>
                          </a:solidFill>
                        </a:rPr>
                        <a:t>Reserves at the Fed </a:t>
                      </a:r>
                      <a:r>
                        <a:rPr lang="en-US" sz="1600" baseline="0" dirty="0" smtClean="0">
                          <a:solidFill>
                            <a:srgbClr val="C00000"/>
                          </a:solidFill>
                        </a:rPr>
                        <a:t>-$</a:t>
                      </a:r>
                      <a:r>
                        <a:rPr lang="en-US" sz="1600" baseline="0" dirty="0">
                          <a:solidFill>
                            <a:srgbClr val="C00000"/>
                          </a:solidFill>
                        </a:rPr>
                        <a:t>1</a:t>
                      </a:r>
                    </a:p>
                  </a:txBody>
                  <a:tcPr/>
                </a:tc>
                <a:tc>
                  <a:txBody>
                    <a:bodyPr/>
                    <a:lstStyle/>
                    <a:p>
                      <a:r>
                        <a:rPr lang="en-US" sz="1600" dirty="0"/>
                        <a:t>Deposits</a:t>
                      </a:r>
                    </a:p>
                  </a:txBody>
                  <a:tcPr/>
                </a:tc>
                <a:extLst>
                  <a:ext uri="{0D108BD9-81ED-4DB2-BD59-A6C34878D82A}">
                    <a16:rowId xmlns:a16="http://schemas.microsoft.com/office/drawing/2014/main" val="996839358"/>
                  </a:ext>
                </a:extLst>
              </a:tr>
            </a:tbl>
          </a:graphicData>
        </a:graphic>
      </p:graphicFrame>
      <p:sp>
        <p:nvSpPr>
          <p:cNvPr id="4" name="TextBox 3"/>
          <p:cNvSpPr txBox="1"/>
          <p:nvPr/>
        </p:nvSpPr>
        <p:spPr>
          <a:xfrm>
            <a:off x="6306595" y="1185591"/>
            <a:ext cx="4447184" cy="369332"/>
          </a:xfrm>
          <a:prstGeom prst="rect">
            <a:avLst/>
          </a:prstGeom>
          <a:noFill/>
        </p:spPr>
        <p:txBody>
          <a:bodyPr wrap="square" rtlCol="0">
            <a:spAutoFit/>
          </a:bodyPr>
          <a:lstStyle/>
          <a:p>
            <a:r>
              <a:rPr lang="en-US" dirty="0" smtClean="0">
                <a:latin typeface="Garamond" panose="02020404030301010803" pitchFamily="18" charset="0"/>
              </a:rPr>
              <a:t>After purchase</a:t>
            </a:r>
            <a:endParaRPr lang="en-US" dirty="0">
              <a:latin typeface="Garamond" panose="02020404030301010803" pitchFamily="18" charset="0"/>
            </a:endParaRPr>
          </a:p>
        </p:txBody>
      </p:sp>
      <p:graphicFrame>
        <p:nvGraphicFramePr>
          <p:cNvPr id="11" name="Table 10"/>
          <p:cNvGraphicFramePr>
            <a:graphicFrameLocks noGrp="1"/>
          </p:cNvGraphicFramePr>
          <p:nvPr>
            <p:extLst/>
          </p:nvPr>
        </p:nvGraphicFramePr>
        <p:xfrm>
          <a:off x="534017" y="3922839"/>
          <a:ext cx="4447184" cy="1973281"/>
        </p:xfrm>
        <a:graphic>
          <a:graphicData uri="http://schemas.openxmlformats.org/drawingml/2006/table">
            <a:tbl>
              <a:tblPr firstRow="1" bandRow="1">
                <a:tableStyleId>{073A0DAA-6AF3-43AB-8588-CEC1D06C72B9}</a:tableStyleId>
              </a:tblPr>
              <a:tblGrid>
                <a:gridCol w="2223592">
                  <a:extLst>
                    <a:ext uri="{9D8B030D-6E8A-4147-A177-3AD203B41FA5}">
                      <a16:colId xmlns:a16="http://schemas.microsoft.com/office/drawing/2014/main" val="2262594484"/>
                    </a:ext>
                  </a:extLst>
                </a:gridCol>
                <a:gridCol w="2223592">
                  <a:extLst>
                    <a:ext uri="{9D8B030D-6E8A-4147-A177-3AD203B41FA5}">
                      <a16:colId xmlns:a16="http://schemas.microsoft.com/office/drawing/2014/main" val="3525688329"/>
                    </a:ext>
                  </a:extLst>
                </a:gridCol>
              </a:tblGrid>
              <a:tr h="325680">
                <a:tc gridSpan="2">
                  <a:txBody>
                    <a:bodyPr/>
                    <a:lstStyle/>
                    <a:p>
                      <a:pPr algn="ctr"/>
                      <a:r>
                        <a:rPr lang="en-US" sz="1600" dirty="0"/>
                        <a:t>BANKING SECTOR</a:t>
                      </a:r>
                    </a:p>
                  </a:txBody>
                  <a:tcPr/>
                </a:tc>
                <a:tc hMerge="1">
                  <a:txBody>
                    <a:bodyPr/>
                    <a:lstStyle/>
                    <a:p>
                      <a:endParaRPr lang="en-US" dirty="0"/>
                    </a:p>
                  </a:txBody>
                  <a:tcPr/>
                </a:tc>
                <a:extLst>
                  <a:ext uri="{0D108BD9-81ED-4DB2-BD59-A6C34878D82A}">
                    <a16:rowId xmlns:a16="http://schemas.microsoft.com/office/drawing/2014/main" val="2150840697"/>
                  </a:ext>
                </a:extLst>
              </a:tr>
              <a:tr h="325680">
                <a:tc>
                  <a:txBody>
                    <a:bodyPr/>
                    <a:lstStyle/>
                    <a:p>
                      <a:pPr algn="ctr"/>
                      <a:r>
                        <a:rPr lang="en-US" sz="16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6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02721">
                <a:tc>
                  <a:txBody>
                    <a:bodyPr/>
                    <a:lstStyle/>
                    <a:p>
                      <a:r>
                        <a:rPr lang="en-US" sz="1600" dirty="0">
                          <a:solidFill>
                            <a:schemeClr val="tx1"/>
                          </a:solidFill>
                        </a:rPr>
                        <a:t>Treasury</a:t>
                      </a:r>
                      <a:r>
                        <a:rPr lang="en-US" sz="1600" baseline="0" dirty="0">
                          <a:solidFill>
                            <a:schemeClr val="tx1"/>
                          </a:solidFill>
                        </a:rPr>
                        <a:t> securities</a:t>
                      </a:r>
                    </a:p>
                    <a:p>
                      <a:endParaRPr lang="en-US" sz="1600" baseline="0" dirty="0"/>
                    </a:p>
                    <a:p>
                      <a:r>
                        <a:rPr lang="en-US" sz="1600" baseline="0" dirty="0">
                          <a:solidFill>
                            <a:schemeClr val="tx1"/>
                          </a:solidFill>
                        </a:rPr>
                        <a:t>Reserves at the Fed</a:t>
                      </a:r>
                    </a:p>
                  </a:txBody>
                  <a:tcPr/>
                </a:tc>
                <a:tc>
                  <a:txBody>
                    <a:bodyPr/>
                    <a:lstStyle/>
                    <a:p>
                      <a:r>
                        <a:rPr lang="en-US" sz="1600" dirty="0"/>
                        <a:t>Deposits</a:t>
                      </a:r>
                    </a:p>
                  </a:txBody>
                  <a:tcPr/>
                </a:tc>
                <a:extLst>
                  <a:ext uri="{0D108BD9-81ED-4DB2-BD59-A6C34878D82A}">
                    <a16:rowId xmlns:a16="http://schemas.microsoft.com/office/drawing/2014/main" val="996839358"/>
                  </a:ext>
                </a:extLst>
              </a:tr>
            </a:tbl>
          </a:graphicData>
        </a:graphic>
      </p:graphicFrame>
      <p:graphicFrame>
        <p:nvGraphicFramePr>
          <p:cNvPr id="12" name="Table 11"/>
          <p:cNvGraphicFramePr>
            <a:graphicFrameLocks noGrp="1"/>
          </p:cNvGraphicFramePr>
          <p:nvPr>
            <p:extLst/>
          </p:nvPr>
        </p:nvGraphicFramePr>
        <p:xfrm>
          <a:off x="5512353" y="1712279"/>
          <a:ext cx="4447184" cy="1981200"/>
        </p:xfrm>
        <a:graphic>
          <a:graphicData uri="http://schemas.openxmlformats.org/drawingml/2006/table">
            <a:tbl>
              <a:tblPr firstRow="1" bandRow="1">
                <a:tableStyleId>{073A0DAA-6AF3-43AB-8588-CEC1D06C72B9}</a:tableStyleId>
              </a:tblPr>
              <a:tblGrid>
                <a:gridCol w="2223592">
                  <a:extLst>
                    <a:ext uri="{9D8B030D-6E8A-4147-A177-3AD203B41FA5}">
                      <a16:colId xmlns:a16="http://schemas.microsoft.com/office/drawing/2014/main" val="2262594484"/>
                    </a:ext>
                  </a:extLst>
                </a:gridCol>
                <a:gridCol w="2223592">
                  <a:extLst>
                    <a:ext uri="{9D8B030D-6E8A-4147-A177-3AD203B41FA5}">
                      <a16:colId xmlns:a16="http://schemas.microsoft.com/office/drawing/2014/main" val="3525688329"/>
                    </a:ext>
                  </a:extLst>
                </a:gridCol>
              </a:tblGrid>
              <a:tr h="325680">
                <a:tc gridSpan="2">
                  <a:txBody>
                    <a:bodyPr/>
                    <a:lstStyle/>
                    <a:p>
                      <a:pPr algn="ctr"/>
                      <a:r>
                        <a:rPr lang="en-US" sz="1600" dirty="0"/>
                        <a:t>FEDERAL RESERVE</a:t>
                      </a:r>
                    </a:p>
                  </a:txBody>
                  <a:tcPr/>
                </a:tc>
                <a:tc hMerge="1">
                  <a:txBody>
                    <a:bodyPr/>
                    <a:lstStyle/>
                    <a:p>
                      <a:endParaRPr lang="en-US" dirty="0"/>
                    </a:p>
                  </a:txBody>
                  <a:tcPr/>
                </a:tc>
                <a:extLst>
                  <a:ext uri="{0D108BD9-81ED-4DB2-BD59-A6C34878D82A}">
                    <a16:rowId xmlns:a16="http://schemas.microsoft.com/office/drawing/2014/main" val="2150840697"/>
                  </a:ext>
                </a:extLst>
              </a:tr>
              <a:tr h="325680">
                <a:tc>
                  <a:txBody>
                    <a:bodyPr/>
                    <a:lstStyle/>
                    <a:p>
                      <a:pPr algn="ctr"/>
                      <a:r>
                        <a:rPr lang="en-US" sz="16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6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02721">
                <a:tc>
                  <a:txBody>
                    <a:bodyPr/>
                    <a:lstStyle/>
                    <a:p>
                      <a:r>
                        <a:rPr lang="en-US" sz="1600" dirty="0">
                          <a:solidFill>
                            <a:schemeClr val="accent1">
                              <a:lumMod val="75000"/>
                            </a:schemeClr>
                          </a:solidFill>
                        </a:rPr>
                        <a:t>Treasury</a:t>
                      </a:r>
                      <a:r>
                        <a:rPr lang="en-US" sz="1600" baseline="0" dirty="0">
                          <a:solidFill>
                            <a:schemeClr val="accent1">
                              <a:lumMod val="75000"/>
                            </a:schemeClr>
                          </a:solidFill>
                        </a:rPr>
                        <a:t> securities</a:t>
                      </a:r>
                    </a:p>
                    <a:p>
                      <a:r>
                        <a:rPr lang="en-US" sz="1600" baseline="0" dirty="0">
                          <a:solidFill>
                            <a:schemeClr val="accent1">
                              <a:lumMod val="75000"/>
                            </a:schemeClr>
                          </a:solidFill>
                        </a:rPr>
                        <a:t>-</a:t>
                      </a:r>
                      <a:r>
                        <a:rPr lang="en-US" sz="1600" baseline="0" dirty="0" smtClean="0">
                          <a:solidFill>
                            <a:schemeClr val="accent1">
                              <a:lumMod val="75000"/>
                            </a:schemeClr>
                          </a:solidFill>
                        </a:rPr>
                        <a:t>$</a:t>
                      </a:r>
                      <a:r>
                        <a:rPr lang="en-US" sz="1600" baseline="0" dirty="0">
                          <a:solidFill>
                            <a:schemeClr val="accent1">
                              <a:lumMod val="75000"/>
                            </a:schemeClr>
                          </a:solidFill>
                        </a:rPr>
                        <a:t>1</a:t>
                      </a:r>
                    </a:p>
                    <a:p>
                      <a:endParaRPr lang="en-US" sz="1600" baseline="0" dirty="0"/>
                    </a:p>
                  </a:txBody>
                  <a:tcPr/>
                </a:tc>
                <a:tc>
                  <a:txBody>
                    <a:bodyPr/>
                    <a:lstStyle/>
                    <a:p>
                      <a:r>
                        <a:rPr lang="en-US" sz="1600" dirty="0">
                          <a:solidFill>
                            <a:srgbClr val="C00000"/>
                          </a:solidFill>
                        </a:rPr>
                        <a:t>Reserves held</a:t>
                      </a:r>
                      <a:r>
                        <a:rPr lang="en-US" sz="1600" baseline="0" dirty="0">
                          <a:solidFill>
                            <a:srgbClr val="C00000"/>
                          </a:solidFill>
                        </a:rPr>
                        <a:t> by banks </a:t>
                      </a:r>
                      <a:r>
                        <a:rPr lang="en-US" sz="1600" baseline="0" dirty="0" smtClean="0">
                          <a:solidFill>
                            <a:srgbClr val="C00000"/>
                          </a:solidFill>
                        </a:rPr>
                        <a:t>-$</a:t>
                      </a:r>
                      <a:r>
                        <a:rPr lang="en-US" sz="1600" baseline="0" dirty="0">
                          <a:solidFill>
                            <a:srgbClr val="C00000"/>
                          </a:solidFill>
                        </a:rPr>
                        <a:t>1</a:t>
                      </a:r>
                    </a:p>
                    <a:p>
                      <a:endParaRPr lang="en-US" sz="1600" baseline="0" dirty="0"/>
                    </a:p>
                    <a:p>
                      <a:r>
                        <a:rPr lang="en-US" sz="1600" baseline="0" dirty="0"/>
                        <a:t>Cash held by the Treasury</a:t>
                      </a:r>
                    </a:p>
                  </a:txBody>
                  <a:tcPr/>
                </a:tc>
                <a:extLst>
                  <a:ext uri="{0D108BD9-81ED-4DB2-BD59-A6C34878D82A}">
                    <a16:rowId xmlns:a16="http://schemas.microsoft.com/office/drawing/2014/main" val="996839358"/>
                  </a:ext>
                </a:extLst>
              </a:tr>
            </a:tbl>
          </a:graphicData>
        </a:graphic>
      </p:graphicFrame>
      <p:graphicFrame>
        <p:nvGraphicFramePr>
          <p:cNvPr id="13" name="Table 12"/>
          <p:cNvGraphicFramePr>
            <a:graphicFrameLocks noGrp="1"/>
          </p:cNvGraphicFramePr>
          <p:nvPr>
            <p:extLst/>
          </p:nvPr>
        </p:nvGraphicFramePr>
        <p:xfrm>
          <a:off x="517428" y="1712279"/>
          <a:ext cx="4447184" cy="1973281"/>
        </p:xfrm>
        <a:graphic>
          <a:graphicData uri="http://schemas.openxmlformats.org/drawingml/2006/table">
            <a:tbl>
              <a:tblPr firstRow="1" bandRow="1">
                <a:tableStyleId>{073A0DAA-6AF3-43AB-8588-CEC1D06C72B9}</a:tableStyleId>
              </a:tblPr>
              <a:tblGrid>
                <a:gridCol w="2223592">
                  <a:extLst>
                    <a:ext uri="{9D8B030D-6E8A-4147-A177-3AD203B41FA5}">
                      <a16:colId xmlns:a16="http://schemas.microsoft.com/office/drawing/2014/main" val="2262594484"/>
                    </a:ext>
                  </a:extLst>
                </a:gridCol>
                <a:gridCol w="2223592">
                  <a:extLst>
                    <a:ext uri="{9D8B030D-6E8A-4147-A177-3AD203B41FA5}">
                      <a16:colId xmlns:a16="http://schemas.microsoft.com/office/drawing/2014/main" val="3525688329"/>
                    </a:ext>
                  </a:extLst>
                </a:gridCol>
              </a:tblGrid>
              <a:tr h="325680">
                <a:tc gridSpan="2">
                  <a:txBody>
                    <a:bodyPr/>
                    <a:lstStyle/>
                    <a:p>
                      <a:pPr algn="ctr"/>
                      <a:r>
                        <a:rPr lang="en-US" sz="1600" dirty="0"/>
                        <a:t>FEDERAL RESERVE</a:t>
                      </a:r>
                    </a:p>
                  </a:txBody>
                  <a:tcPr/>
                </a:tc>
                <a:tc hMerge="1">
                  <a:txBody>
                    <a:bodyPr/>
                    <a:lstStyle/>
                    <a:p>
                      <a:endParaRPr lang="en-US" dirty="0"/>
                    </a:p>
                  </a:txBody>
                  <a:tcPr/>
                </a:tc>
                <a:extLst>
                  <a:ext uri="{0D108BD9-81ED-4DB2-BD59-A6C34878D82A}">
                    <a16:rowId xmlns:a16="http://schemas.microsoft.com/office/drawing/2014/main" val="2150840697"/>
                  </a:ext>
                </a:extLst>
              </a:tr>
              <a:tr h="325680">
                <a:tc>
                  <a:txBody>
                    <a:bodyPr/>
                    <a:lstStyle/>
                    <a:p>
                      <a:pPr algn="ctr"/>
                      <a:r>
                        <a:rPr lang="en-US" sz="16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6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02721">
                <a:tc>
                  <a:txBody>
                    <a:bodyPr/>
                    <a:lstStyle/>
                    <a:p>
                      <a:r>
                        <a:rPr lang="en-US" sz="1600" dirty="0">
                          <a:solidFill>
                            <a:schemeClr val="tx1"/>
                          </a:solidFill>
                        </a:rPr>
                        <a:t>Treasury</a:t>
                      </a:r>
                      <a:r>
                        <a:rPr lang="en-US" sz="1600" baseline="0" dirty="0">
                          <a:solidFill>
                            <a:schemeClr val="tx1"/>
                          </a:solidFill>
                        </a:rPr>
                        <a:t> securities</a:t>
                      </a:r>
                    </a:p>
                    <a:p>
                      <a:endParaRPr lang="en-US" sz="1600" baseline="0" dirty="0">
                        <a:solidFill>
                          <a:schemeClr val="tx1"/>
                        </a:solidFill>
                      </a:endParaRPr>
                    </a:p>
                  </a:txBody>
                  <a:tcPr/>
                </a:tc>
                <a:tc>
                  <a:txBody>
                    <a:bodyPr/>
                    <a:lstStyle/>
                    <a:p>
                      <a:r>
                        <a:rPr lang="en-US" sz="1600" dirty="0">
                          <a:solidFill>
                            <a:schemeClr val="tx1"/>
                          </a:solidFill>
                        </a:rPr>
                        <a:t>Reserves held</a:t>
                      </a:r>
                      <a:r>
                        <a:rPr lang="en-US" sz="1600" baseline="0" dirty="0">
                          <a:solidFill>
                            <a:schemeClr val="tx1"/>
                          </a:solidFill>
                        </a:rPr>
                        <a:t> by banks</a:t>
                      </a:r>
                    </a:p>
                    <a:p>
                      <a:r>
                        <a:rPr lang="en-US" sz="1600" baseline="0" dirty="0">
                          <a:solidFill>
                            <a:schemeClr val="tx1"/>
                          </a:solidFill>
                        </a:rPr>
                        <a:t>Cash held by the Treasury</a:t>
                      </a:r>
                    </a:p>
                  </a:txBody>
                  <a:tcPr/>
                </a:tc>
                <a:extLst>
                  <a:ext uri="{0D108BD9-81ED-4DB2-BD59-A6C34878D82A}">
                    <a16:rowId xmlns:a16="http://schemas.microsoft.com/office/drawing/2014/main" val="996839358"/>
                  </a:ext>
                </a:extLst>
              </a:tr>
            </a:tbl>
          </a:graphicData>
        </a:graphic>
      </p:graphicFrame>
      <p:sp>
        <p:nvSpPr>
          <p:cNvPr id="14" name="TextBox 13"/>
          <p:cNvSpPr txBox="1"/>
          <p:nvPr/>
        </p:nvSpPr>
        <p:spPr>
          <a:xfrm>
            <a:off x="534017" y="1133305"/>
            <a:ext cx="4447184" cy="369332"/>
          </a:xfrm>
          <a:prstGeom prst="rect">
            <a:avLst/>
          </a:prstGeom>
          <a:noFill/>
        </p:spPr>
        <p:txBody>
          <a:bodyPr wrap="square" rtlCol="0">
            <a:spAutoFit/>
          </a:bodyPr>
          <a:lstStyle/>
          <a:p>
            <a:r>
              <a:rPr lang="en-US" dirty="0">
                <a:latin typeface="Garamond" panose="02020404030301010803" pitchFamily="18" charset="0"/>
              </a:rPr>
              <a:t>Initial Balance Sheet Conditions</a:t>
            </a:r>
            <a:endParaRPr lang="en-US" sz="1400" dirty="0">
              <a:latin typeface="Garamond" panose="02020404030301010803" pitchFamily="18" charset="0"/>
            </a:endParaRPr>
          </a:p>
        </p:txBody>
      </p:sp>
    </p:spTree>
    <p:extLst>
      <p:ext uri="{BB962C8B-B14F-4D97-AF65-F5344CB8AC3E}">
        <p14:creationId xmlns:p14="http://schemas.microsoft.com/office/powerpoint/2010/main" val="631902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might QT take this form? </a:t>
            </a:r>
            <a:endParaRPr lang="en-US" dirty="0"/>
          </a:p>
        </p:txBody>
      </p:sp>
      <p:sp>
        <p:nvSpPr>
          <p:cNvPr id="3" name="Content Placeholder 2"/>
          <p:cNvSpPr>
            <a:spLocks noGrp="1"/>
          </p:cNvSpPr>
          <p:nvPr>
            <p:ph idx="1"/>
          </p:nvPr>
        </p:nvSpPr>
        <p:spPr/>
        <p:txBody>
          <a:bodyPr>
            <a:normAutofit/>
          </a:bodyPr>
          <a:lstStyle/>
          <a:p>
            <a:r>
              <a:rPr lang="en-US" dirty="0" smtClean="0"/>
              <a:t>Central </a:t>
            </a:r>
            <a:r>
              <a:rPr lang="en-US" dirty="0"/>
              <a:t>bank wants to sell </a:t>
            </a:r>
            <a:r>
              <a:rPr lang="en-US" dirty="0" smtClean="0"/>
              <a:t>securities</a:t>
            </a:r>
          </a:p>
          <a:p>
            <a:r>
              <a:rPr lang="en-US" dirty="0" smtClean="0"/>
              <a:t>Bank is prime broker with public clients holding deposits in bank.</a:t>
            </a:r>
          </a:p>
          <a:p>
            <a:pPr lvl="1"/>
            <a:r>
              <a:rPr lang="en-US" dirty="0" smtClean="0"/>
              <a:t>Bank balance sheet contraction as clients pay for securities with their deposits</a:t>
            </a:r>
          </a:p>
          <a:p>
            <a:r>
              <a:rPr lang="en-US" dirty="0" smtClean="0"/>
              <a:t>Or it can buy securities itself.</a:t>
            </a:r>
          </a:p>
          <a:p>
            <a:pPr lvl="1"/>
            <a:r>
              <a:rPr lang="en-US" dirty="0" smtClean="0"/>
              <a:t>Asset swap</a:t>
            </a:r>
          </a:p>
          <a:p>
            <a:r>
              <a:rPr lang="en-US" dirty="0" smtClean="0"/>
              <a:t> Assume securities are not as liquid as reserves, but can be “</a:t>
            </a:r>
            <a:r>
              <a:rPr lang="en-US" dirty="0" err="1" smtClean="0"/>
              <a:t>repoed</a:t>
            </a:r>
            <a:r>
              <a:rPr lang="en-US" dirty="0" smtClean="0"/>
              <a:t>” for reserves in a stressed market at a haircut h.</a:t>
            </a:r>
          </a:p>
          <a:p>
            <a:endParaRPr lang="en-US" dirty="0"/>
          </a:p>
        </p:txBody>
      </p:sp>
    </p:spTree>
    <p:extLst>
      <p:ext uri="{BB962C8B-B14F-4D97-AF65-F5344CB8AC3E}">
        <p14:creationId xmlns:p14="http://schemas.microsoft.com/office/powerpoint/2010/main" val="2069540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the bank buy CB securities itself or sell to clients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In stressed state</a:t>
            </a:r>
          </a:p>
          <a:p>
            <a:r>
              <a:rPr lang="en-US" dirty="0" smtClean="0"/>
              <a:t>If </a:t>
            </a:r>
            <a:r>
              <a:rPr lang="en-US" dirty="0"/>
              <a:t>a bank </a:t>
            </a:r>
            <a:r>
              <a:rPr lang="en-US" dirty="0" smtClean="0"/>
              <a:t>stressed</a:t>
            </a:r>
            <a:r>
              <a:rPr lang="en-US" dirty="0"/>
              <a:t>, </a:t>
            </a:r>
            <a:endParaRPr lang="en-US" dirty="0" smtClean="0"/>
          </a:p>
          <a:p>
            <a:pPr lvl="1"/>
            <a:r>
              <a:rPr lang="en-US" dirty="0" smtClean="0"/>
              <a:t>Balance sheet contraction: It gave up $1 of reserves for $1 of deposit shrinkage </a:t>
            </a:r>
          </a:p>
          <a:p>
            <a:pPr lvl="1"/>
            <a:r>
              <a:rPr lang="en-US" dirty="0"/>
              <a:t>A</a:t>
            </a:r>
            <a:r>
              <a:rPr lang="en-US" dirty="0" smtClean="0"/>
              <a:t>sset swap: repo the security for (1-h) of reserves, but have to pay 1 to deposits</a:t>
            </a:r>
          </a:p>
          <a:p>
            <a:pPr lvl="1"/>
            <a:r>
              <a:rPr lang="en-US" dirty="0" smtClean="0"/>
              <a:t>It </a:t>
            </a:r>
            <a:r>
              <a:rPr lang="en-US" dirty="0"/>
              <a:t>is always better off having contracted its balance sheet</a:t>
            </a:r>
            <a:r>
              <a:rPr lang="en-US" dirty="0" smtClean="0"/>
              <a:t>.</a:t>
            </a:r>
          </a:p>
          <a:p>
            <a:r>
              <a:rPr lang="en-US" dirty="0" smtClean="0"/>
              <a:t>If a bank healthy and wants to lend in interbank</a:t>
            </a:r>
          </a:p>
          <a:p>
            <a:pPr lvl="1"/>
            <a:r>
              <a:rPr lang="en-US" dirty="0"/>
              <a:t>Balance sheet contraction: It gave up $1 of </a:t>
            </a:r>
            <a:r>
              <a:rPr lang="en-US" dirty="0" smtClean="0"/>
              <a:t>reserves which it cannot lend</a:t>
            </a:r>
          </a:p>
          <a:p>
            <a:pPr lvl="1"/>
            <a:r>
              <a:rPr lang="en-US" dirty="0" smtClean="0"/>
              <a:t> Asset swap: It has (1-h) of </a:t>
            </a:r>
            <a:r>
              <a:rPr lang="en-US" dirty="0" err="1" smtClean="0"/>
              <a:t>repoed</a:t>
            </a:r>
            <a:r>
              <a:rPr lang="en-US" dirty="0" smtClean="0"/>
              <a:t> reserves which it can lend in the interbank market.</a:t>
            </a:r>
          </a:p>
          <a:p>
            <a:pPr lvl="1"/>
            <a:r>
              <a:rPr lang="en-US" dirty="0" smtClean="0"/>
              <a:t>Prefers asset swap</a:t>
            </a:r>
          </a:p>
          <a:p>
            <a:r>
              <a:rPr lang="en-US" dirty="0" smtClean="0"/>
              <a:t>Ex ante, if       small,      high, and h small, asset swap dominates.</a:t>
            </a:r>
          </a:p>
          <a:p>
            <a:pPr marL="0" indent="0">
              <a:buNone/>
            </a:pPr>
            <a:r>
              <a:rPr lang="en-US" dirty="0" smtClean="0"/>
              <a:t>=&gt; Reserve shrinkage     relative to deposits high. </a:t>
            </a:r>
          </a:p>
          <a:p>
            <a:endParaRPr lang="en-US" dirty="0" smtClean="0"/>
          </a:p>
          <a:p>
            <a:pPr lvl="1"/>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31264082"/>
              </p:ext>
            </p:extLst>
          </p:nvPr>
        </p:nvGraphicFramePr>
        <p:xfrm>
          <a:off x="2590800" y="4953646"/>
          <a:ext cx="319768" cy="447675"/>
        </p:xfrm>
        <a:graphic>
          <a:graphicData uri="http://schemas.openxmlformats.org/presentationml/2006/ole">
            <mc:AlternateContent xmlns:mc="http://schemas.openxmlformats.org/markup-compatibility/2006">
              <mc:Choice xmlns:v="urn:schemas-microsoft-com:vml" Requires="v">
                <p:oleObj spid="_x0000_s74772" name="Equation" r:id="rId3" imgW="126720" imgH="177480" progId="Equation.DSMT4">
                  <p:embed/>
                </p:oleObj>
              </mc:Choice>
              <mc:Fallback>
                <p:oleObj name="Equation" r:id="rId3" imgW="126720" imgH="177480" progId="Equation.DSMT4">
                  <p:embed/>
                  <p:pic>
                    <p:nvPicPr>
                      <p:cNvPr id="0" name=""/>
                      <p:cNvPicPr/>
                      <p:nvPr/>
                    </p:nvPicPr>
                    <p:blipFill>
                      <a:blip r:embed="rId4"/>
                      <a:stretch>
                        <a:fillRect/>
                      </a:stretch>
                    </p:blipFill>
                    <p:spPr>
                      <a:xfrm>
                        <a:off x="2590800" y="4953646"/>
                        <a:ext cx="319768" cy="4476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70631242"/>
              </p:ext>
            </p:extLst>
          </p:nvPr>
        </p:nvGraphicFramePr>
        <p:xfrm>
          <a:off x="3752850" y="4945638"/>
          <a:ext cx="425450" cy="564140"/>
        </p:xfrm>
        <a:graphic>
          <a:graphicData uri="http://schemas.openxmlformats.org/presentationml/2006/ole">
            <mc:AlternateContent xmlns:mc="http://schemas.openxmlformats.org/markup-compatibility/2006">
              <mc:Choice xmlns:v="urn:schemas-microsoft-com:vml" Requires="v">
                <p:oleObj spid="_x0000_s74773" name="Equation" r:id="rId5" imgW="139680" imgH="164880" progId="Equation.DSMT4">
                  <p:embed/>
                </p:oleObj>
              </mc:Choice>
              <mc:Fallback>
                <p:oleObj name="Equation" r:id="rId5" imgW="139680" imgH="164880" progId="Equation.DSMT4">
                  <p:embed/>
                  <p:pic>
                    <p:nvPicPr>
                      <p:cNvPr id="0" name=""/>
                      <p:cNvPicPr/>
                      <p:nvPr/>
                    </p:nvPicPr>
                    <p:blipFill>
                      <a:blip r:embed="rId6"/>
                      <a:stretch>
                        <a:fillRect/>
                      </a:stretch>
                    </p:blipFill>
                    <p:spPr>
                      <a:xfrm>
                        <a:off x="3752850" y="4945638"/>
                        <a:ext cx="425450" cy="56414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40098375"/>
              </p:ext>
            </p:extLst>
          </p:nvPr>
        </p:nvGraphicFramePr>
        <p:xfrm>
          <a:off x="3729182" y="5440145"/>
          <a:ext cx="366568" cy="403225"/>
        </p:xfrm>
        <a:graphic>
          <a:graphicData uri="http://schemas.openxmlformats.org/presentationml/2006/ole">
            <mc:AlternateContent xmlns:mc="http://schemas.openxmlformats.org/markup-compatibility/2006">
              <mc:Choice xmlns:v="urn:schemas-microsoft-com:vml" Requires="v">
                <p:oleObj spid="_x0000_s74774" name="Equation" r:id="rId7" imgW="126720" imgH="139680" progId="Equation.DSMT4">
                  <p:embed/>
                </p:oleObj>
              </mc:Choice>
              <mc:Fallback>
                <p:oleObj name="Equation" r:id="rId7" imgW="126720" imgH="139680" progId="Equation.DSMT4">
                  <p:embed/>
                  <p:pic>
                    <p:nvPicPr>
                      <p:cNvPr id="0" name=""/>
                      <p:cNvPicPr/>
                      <p:nvPr/>
                    </p:nvPicPr>
                    <p:blipFill>
                      <a:blip r:embed="rId8"/>
                      <a:stretch>
                        <a:fillRect/>
                      </a:stretch>
                    </p:blipFill>
                    <p:spPr>
                      <a:xfrm>
                        <a:off x="3729182" y="5440145"/>
                        <a:ext cx="366568" cy="403225"/>
                      </a:xfrm>
                      <a:prstGeom prst="rect">
                        <a:avLst/>
                      </a:prstGeom>
                    </p:spPr>
                  </p:pic>
                </p:oleObj>
              </mc:Fallback>
            </mc:AlternateContent>
          </a:graphicData>
        </a:graphic>
      </p:graphicFrame>
    </p:spTree>
    <p:extLst>
      <p:ext uri="{BB962C8B-B14F-4D97-AF65-F5344CB8AC3E}">
        <p14:creationId xmlns:p14="http://schemas.microsoft.com/office/powerpoint/2010/main" val="3353268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Considerations</a:t>
            </a:r>
          </a:p>
        </p:txBody>
      </p:sp>
      <p:sp>
        <p:nvSpPr>
          <p:cNvPr id="3" name="Content Placeholder 2"/>
          <p:cNvSpPr>
            <a:spLocks noGrp="1"/>
          </p:cNvSpPr>
          <p:nvPr>
            <p:ph idx="1"/>
          </p:nvPr>
        </p:nvSpPr>
        <p:spPr>
          <a:xfrm>
            <a:off x="838200" y="1825625"/>
            <a:ext cx="10515600" cy="4667250"/>
          </a:xfrm>
        </p:spPr>
        <p:txBody>
          <a:bodyPr>
            <a:normAutofit fontScale="92500" lnSpcReduction="20000"/>
          </a:bodyPr>
          <a:lstStyle/>
          <a:p>
            <a:r>
              <a:rPr lang="en-US" dirty="0"/>
              <a:t>Liquidity concerns would imply the central bank should set reserves such that             </a:t>
            </a:r>
          </a:p>
          <a:p>
            <a:r>
              <a:rPr lang="en-US" dirty="0"/>
              <a:t>But un-modeled monetary policy concerns </a:t>
            </a:r>
            <a:r>
              <a:rPr lang="en-US" dirty="0" smtClean="0"/>
              <a:t>in an era of too-low inflation might </a:t>
            </a:r>
            <a:r>
              <a:rPr lang="en-US" dirty="0"/>
              <a:t>require setting reserves at a different level (QE).</a:t>
            </a:r>
          </a:p>
          <a:p>
            <a:r>
              <a:rPr lang="en-US" dirty="0"/>
              <a:t>Divergence between concerns most likely when degree of liquidity stress rises in ex-ante reserves.</a:t>
            </a:r>
          </a:p>
          <a:p>
            <a:r>
              <a:rPr lang="en-US" dirty="0"/>
              <a:t>If so, </a:t>
            </a:r>
            <a:r>
              <a:rPr lang="en-US" dirty="0" smtClean="0"/>
              <a:t>ex post liquidity stress </a:t>
            </a:r>
            <a:r>
              <a:rPr lang="en-US" dirty="0"/>
              <a:t>will offset some of the beneficial effects of monetary policy when reserves are set too high from a liquidity perspective.</a:t>
            </a:r>
          </a:p>
          <a:p>
            <a:r>
              <a:rPr lang="en-US" dirty="0"/>
              <a:t>Would capital requirements help?  </a:t>
            </a:r>
          </a:p>
          <a:p>
            <a:pPr lvl="1"/>
            <a:r>
              <a:rPr lang="en-US" dirty="0"/>
              <a:t>No, when      exogenous, private and social choice in capital structure coincide since we have only a pecuniary externality  (unlike </a:t>
            </a:r>
            <a:r>
              <a:rPr lang="en-US" dirty="0" err="1"/>
              <a:t>Lorenzoni</a:t>
            </a:r>
            <a:r>
              <a:rPr lang="en-US" dirty="0"/>
              <a:t> (2008) or Stein (2012)).</a:t>
            </a:r>
          </a:p>
          <a:p>
            <a:pPr lvl="1"/>
            <a:r>
              <a:rPr lang="en-US" dirty="0" smtClean="0"/>
              <a:t>With        endogenous, social planner wants to set capital lower!</a:t>
            </a:r>
            <a:endParaRPr lang="en-US" dirty="0"/>
          </a:p>
          <a:p>
            <a:pPr lvl="1"/>
            <a:endParaRPr lang="en-US" dirty="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08161532"/>
              </p:ext>
            </p:extLst>
          </p:nvPr>
        </p:nvGraphicFramePr>
        <p:xfrm>
          <a:off x="1835990" y="2103530"/>
          <a:ext cx="828675" cy="481013"/>
        </p:xfrm>
        <a:graphic>
          <a:graphicData uri="http://schemas.openxmlformats.org/presentationml/2006/ole">
            <mc:AlternateContent xmlns:mc="http://schemas.openxmlformats.org/markup-compatibility/2006">
              <mc:Choice xmlns:v="urn:schemas-microsoft-com:vml" Requires="v">
                <p:oleObj spid="_x0000_s46201" name="Equation" r:id="rId4" imgW="393480" imgH="228600" progId="Equation.DSMT4">
                  <p:embed/>
                </p:oleObj>
              </mc:Choice>
              <mc:Fallback>
                <p:oleObj name="Equation" r:id="rId4" imgW="393480" imgH="228600" progId="Equation.DSMT4">
                  <p:embed/>
                  <p:pic>
                    <p:nvPicPr>
                      <p:cNvPr id="4" name="Object 3"/>
                      <p:cNvPicPr/>
                      <p:nvPr/>
                    </p:nvPicPr>
                    <p:blipFill>
                      <a:blip r:embed="rId5"/>
                      <a:stretch>
                        <a:fillRect/>
                      </a:stretch>
                    </p:blipFill>
                    <p:spPr>
                      <a:xfrm>
                        <a:off x="1835990" y="2103530"/>
                        <a:ext cx="828675" cy="48101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35959048"/>
              </p:ext>
            </p:extLst>
          </p:nvPr>
        </p:nvGraphicFramePr>
        <p:xfrm>
          <a:off x="2664665" y="5109394"/>
          <a:ext cx="361298" cy="426988"/>
        </p:xfrm>
        <a:graphic>
          <a:graphicData uri="http://schemas.openxmlformats.org/presentationml/2006/ole">
            <mc:AlternateContent xmlns:mc="http://schemas.openxmlformats.org/markup-compatibility/2006">
              <mc:Choice xmlns:v="urn:schemas-microsoft-com:vml" Requires="v">
                <p:oleObj spid="_x0000_s46202" name="Equation" r:id="rId6" imgW="139680" imgH="164880" progId="Equation.DSMT4">
                  <p:embed/>
                </p:oleObj>
              </mc:Choice>
              <mc:Fallback>
                <p:oleObj name="Equation" r:id="rId6" imgW="139680" imgH="164880" progId="Equation.DSMT4">
                  <p:embed/>
                  <p:pic>
                    <p:nvPicPr>
                      <p:cNvPr id="0" name=""/>
                      <p:cNvPicPr/>
                      <p:nvPr/>
                    </p:nvPicPr>
                    <p:blipFill>
                      <a:blip r:embed="rId7"/>
                      <a:stretch>
                        <a:fillRect/>
                      </a:stretch>
                    </p:blipFill>
                    <p:spPr>
                      <a:xfrm>
                        <a:off x="2664665" y="5109394"/>
                        <a:ext cx="361298" cy="4269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46642826"/>
              </p:ext>
            </p:extLst>
          </p:nvPr>
        </p:nvGraphicFramePr>
        <p:xfrm>
          <a:off x="2250327" y="5654674"/>
          <a:ext cx="386862" cy="457201"/>
        </p:xfrm>
        <a:graphic>
          <a:graphicData uri="http://schemas.openxmlformats.org/presentationml/2006/ole">
            <mc:AlternateContent xmlns:mc="http://schemas.openxmlformats.org/markup-compatibility/2006">
              <mc:Choice xmlns:v="urn:schemas-microsoft-com:vml" Requires="v">
                <p:oleObj spid="_x0000_s46203" name="Equation" r:id="rId8" imgW="139680" imgH="164880" progId="Equation.DSMT4">
                  <p:embed/>
                </p:oleObj>
              </mc:Choice>
              <mc:Fallback>
                <p:oleObj name="Equation" r:id="rId8" imgW="139680" imgH="164880" progId="Equation.DSMT4">
                  <p:embed/>
                  <p:pic>
                    <p:nvPicPr>
                      <p:cNvPr id="0" name=""/>
                      <p:cNvPicPr/>
                      <p:nvPr/>
                    </p:nvPicPr>
                    <p:blipFill>
                      <a:blip r:embed="rId9"/>
                      <a:stretch>
                        <a:fillRect/>
                      </a:stretch>
                    </p:blipFill>
                    <p:spPr>
                      <a:xfrm>
                        <a:off x="2250327" y="5654674"/>
                        <a:ext cx="386862" cy="457201"/>
                      </a:xfrm>
                      <a:prstGeom prst="rect">
                        <a:avLst/>
                      </a:prstGeom>
                    </p:spPr>
                  </p:pic>
                </p:oleObj>
              </mc:Fallback>
            </mc:AlternateContent>
          </a:graphicData>
        </a:graphic>
      </p:graphicFrame>
    </p:spTree>
    <p:extLst>
      <p:ext uri="{BB962C8B-B14F-4D97-AF65-F5344CB8AC3E}">
        <p14:creationId xmlns:p14="http://schemas.microsoft.com/office/powerpoint/2010/main" val="3148506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10274" cy="1325563"/>
          </a:xfrm>
        </p:spPr>
        <p:txBody>
          <a:bodyPr/>
          <a:lstStyle/>
          <a:p>
            <a:r>
              <a:rPr lang="en-US" dirty="0"/>
              <a:t>Qualifies other policy recommendations </a:t>
            </a:r>
          </a:p>
        </p:txBody>
      </p:sp>
      <p:sp>
        <p:nvSpPr>
          <p:cNvPr id="3" name="Content Placeholder 2"/>
          <p:cNvSpPr>
            <a:spLocks noGrp="1"/>
          </p:cNvSpPr>
          <p:nvPr>
            <p:ph idx="1"/>
          </p:nvPr>
        </p:nvSpPr>
        <p:spPr>
          <a:xfrm>
            <a:off x="838199" y="1825624"/>
            <a:ext cx="11199829" cy="4622309"/>
          </a:xfrm>
        </p:spPr>
        <p:txBody>
          <a:bodyPr>
            <a:normAutofit/>
          </a:bodyPr>
          <a:lstStyle/>
          <a:p>
            <a:r>
              <a:rPr lang="en-US" dirty="0"/>
              <a:t>Would more ex ante central bank balance-sheet expansion (Copeland, Duffie and Yang, 2021) work to alleviate ex post liquidity stress?</a:t>
            </a:r>
          </a:p>
          <a:p>
            <a:pPr lvl="1"/>
            <a:r>
              <a:rPr lang="en-US" dirty="0"/>
              <a:t>Under certain conditions could be a moving target!</a:t>
            </a:r>
          </a:p>
          <a:p>
            <a:endParaRPr lang="en-US" dirty="0"/>
          </a:p>
          <a:p>
            <a:r>
              <a:rPr lang="en-US" dirty="0"/>
              <a:t>Would reserve issuance crowd out deposit-like claims (Greenwood, Hanson and Stein (2015, 2016))? </a:t>
            </a:r>
          </a:p>
          <a:p>
            <a:pPr lvl="1"/>
            <a:r>
              <a:rPr lang="en-US" dirty="0" smtClean="0"/>
              <a:t>Our base model says it would enhance them.</a:t>
            </a:r>
          </a:p>
          <a:p>
            <a:pPr lvl="1"/>
            <a:r>
              <a:rPr lang="en-US" dirty="0" smtClean="0"/>
              <a:t>Requires reserves to be held by non banks (e.g., money </a:t>
            </a:r>
            <a:r>
              <a:rPr lang="en-US" dirty="0"/>
              <a:t>market </a:t>
            </a:r>
            <a:r>
              <a:rPr lang="en-US" dirty="0" smtClean="0"/>
              <a:t>funds).</a:t>
            </a:r>
            <a:endParaRPr lang="en-US" dirty="0"/>
          </a:p>
        </p:txBody>
      </p:sp>
    </p:spTree>
    <p:extLst>
      <p:ext uri="{BB962C8B-B14F-4D97-AF65-F5344CB8AC3E}">
        <p14:creationId xmlns:p14="http://schemas.microsoft.com/office/powerpoint/2010/main" val="120430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33" y="0"/>
            <a:ext cx="11861940" cy="1325563"/>
          </a:xfrm>
        </p:spPr>
        <p:txBody>
          <a:bodyPr>
            <a:normAutofit/>
          </a:bodyPr>
          <a:lstStyle/>
          <a:p>
            <a:r>
              <a:rPr lang="en-US" sz="4000" dirty="0" smtClean="0"/>
              <a:t>QE: Buying from public, expansion of bank </a:t>
            </a:r>
            <a:r>
              <a:rPr lang="en-US" sz="4000" dirty="0"/>
              <a:t>balance sheet</a:t>
            </a:r>
          </a:p>
        </p:txBody>
      </p:sp>
      <p:sp>
        <p:nvSpPr>
          <p:cNvPr id="6" name="TextBox 5">
            <a:extLst>
              <a:ext uri="{FF2B5EF4-FFF2-40B4-BE49-F238E27FC236}">
                <a16:creationId xmlns:a16="http://schemas.microsoft.com/office/drawing/2014/main" id="{57DA5733-59A1-4E69-B384-349A238747E9}"/>
              </a:ext>
            </a:extLst>
          </p:cNvPr>
          <p:cNvSpPr txBox="1"/>
          <p:nvPr/>
        </p:nvSpPr>
        <p:spPr>
          <a:xfrm>
            <a:off x="402014" y="6331861"/>
            <a:ext cx="11492377" cy="369332"/>
          </a:xfrm>
          <a:prstGeom prst="rect">
            <a:avLst/>
          </a:prstGeom>
          <a:noFill/>
        </p:spPr>
        <p:txBody>
          <a:bodyPr wrap="none" rtlCol="0">
            <a:spAutoFit/>
          </a:bodyPr>
          <a:lstStyle/>
          <a:p>
            <a:r>
              <a:rPr lang="en-US" dirty="0"/>
              <a:t>Source: “How the Fed Changes the Size of its Balance Sheet” (Leonard, Martin and Potter, </a:t>
            </a:r>
            <a:r>
              <a:rPr lang="en-US" i="1" dirty="0"/>
              <a:t>Liberty Street Economics, </a:t>
            </a:r>
            <a:r>
              <a:rPr lang="en-US" dirty="0"/>
              <a:t>2017)</a:t>
            </a:r>
          </a:p>
        </p:txBody>
      </p:sp>
      <p:sp>
        <p:nvSpPr>
          <p:cNvPr id="16" name="Oval 15">
            <a:extLst>
              <a:ext uri="{FF2B5EF4-FFF2-40B4-BE49-F238E27FC236}">
                <a16:creationId xmlns:a16="http://schemas.microsoft.com/office/drawing/2014/main" id="{10238F7E-A06A-4C42-A120-34E8C7E23305}"/>
              </a:ext>
            </a:extLst>
          </p:cNvPr>
          <p:cNvSpPr/>
          <p:nvPr/>
        </p:nvSpPr>
        <p:spPr>
          <a:xfrm>
            <a:off x="9620273" y="1819159"/>
            <a:ext cx="2129391" cy="2056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Expansion financed with bank deposits</a:t>
            </a:r>
          </a:p>
        </p:txBody>
      </p:sp>
      <p:graphicFrame>
        <p:nvGraphicFramePr>
          <p:cNvPr id="14" name="Table 13"/>
          <p:cNvGraphicFramePr>
            <a:graphicFrameLocks noGrp="1"/>
          </p:cNvGraphicFramePr>
          <p:nvPr>
            <p:extLst/>
          </p:nvPr>
        </p:nvGraphicFramePr>
        <p:xfrm>
          <a:off x="476062" y="1869947"/>
          <a:ext cx="2739380" cy="1954560"/>
        </p:xfrm>
        <a:graphic>
          <a:graphicData uri="http://schemas.openxmlformats.org/drawingml/2006/table">
            <a:tbl>
              <a:tblPr firstRow="1" bandRow="1">
                <a:tableStyleId>{073A0DAA-6AF3-43AB-8588-CEC1D06C72B9}</a:tableStyleId>
              </a:tblPr>
              <a:tblGrid>
                <a:gridCol w="1369690">
                  <a:extLst>
                    <a:ext uri="{9D8B030D-6E8A-4147-A177-3AD203B41FA5}">
                      <a16:colId xmlns:a16="http://schemas.microsoft.com/office/drawing/2014/main" val="2262594484"/>
                    </a:ext>
                  </a:extLst>
                </a:gridCol>
                <a:gridCol w="1369690">
                  <a:extLst>
                    <a:ext uri="{9D8B030D-6E8A-4147-A177-3AD203B41FA5}">
                      <a16:colId xmlns:a16="http://schemas.microsoft.com/office/drawing/2014/main" val="3525688329"/>
                    </a:ext>
                  </a:extLst>
                </a:gridCol>
              </a:tblGrid>
              <a:tr h="0">
                <a:tc gridSpan="2">
                  <a:txBody>
                    <a:bodyPr/>
                    <a:lstStyle/>
                    <a:p>
                      <a:pPr algn="ctr"/>
                      <a:r>
                        <a:rPr lang="en-US" sz="1400" dirty="0"/>
                        <a:t>FEDERAL RESERVE</a:t>
                      </a:r>
                    </a:p>
                  </a:txBody>
                  <a:tcPr/>
                </a:tc>
                <a:tc hMerge="1">
                  <a:txBody>
                    <a:bodyPr/>
                    <a:lstStyle/>
                    <a:p>
                      <a:endParaRPr lang="en-US" dirty="0"/>
                    </a:p>
                  </a:txBody>
                  <a:tcPr/>
                </a:tc>
                <a:extLst>
                  <a:ext uri="{0D108BD9-81ED-4DB2-BD59-A6C34878D82A}">
                    <a16:rowId xmlns:a16="http://schemas.microsoft.com/office/drawing/2014/main" val="2150840697"/>
                  </a:ext>
                </a:extLst>
              </a:tr>
              <a:tr h="336062">
                <a:tc>
                  <a:txBody>
                    <a:bodyPr/>
                    <a:lstStyle/>
                    <a:p>
                      <a:pPr algn="ctr"/>
                      <a:r>
                        <a:rPr lang="en-US" sz="14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4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13698">
                <a:tc>
                  <a:txBody>
                    <a:bodyPr/>
                    <a:lstStyle/>
                    <a:p>
                      <a:r>
                        <a:rPr lang="en-US" sz="1400" dirty="0">
                          <a:solidFill>
                            <a:schemeClr val="tx1"/>
                          </a:solidFill>
                        </a:rPr>
                        <a:t>Treasury</a:t>
                      </a:r>
                      <a:r>
                        <a:rPr lang="en-US" sz="1400" baseline="0" dirty="0">
                          <a:solidFill>
                            <a:schemeClr val="tx1"/>
                          </a:solidFill>
                        </a:rPr>
                        <a:t> securities</a:t>
                      </a:r>
                    </a:p>
                    <a:p>
                      <a:endParaRPr lang="en-US" sz="1400" baseline="0" dirty="0">
                        <a:solidFill>
                          <a:schemeClr val="tx1"/>
                        </a:solidFill>
                      </a:endParaRPr>
                    </a:p>
                  </a:txBody>
                  <a:tcPr/>
                </a:tc>
                <a:tc>
                  <a:txBody>
                    <a:bodyPr/>
                    <a:lstStyle/>
                    <a:p>
                      <a:r>
                        <a:rPr lang="en-US" sz="1400" dirty="0">
                          <a:solidFill>
                            <a:schemeClr val="tx1"/>
                          </a:solidFill>
                        </a:rPr>
                        <a:t>Reserves held</a:t>
                      </a:r>
                      <a:r>
                        <a:rPr lang="en-US" sz="1400" baseline="0" dirty="0">
                          <a:solidFill>
                            <a:schemeClr val="tx1"/>
                          </a:solidFill>
                        </a:rPr>
                        <a:t> by banks</a:t>
                      </a:r>
                    </a:p>
                    <a:p>
                      <a:endParaRPr lang="en-US" sz="1400" baseline="0" dirty="0">
                        <a:solidFill>
                          <a:schemeClr val="tx1"/>
                        </a:solidFill>
                      </a:endParaRPr>
                    </a:p>
                    <a:p>
                      <a:r>
                        <a:rPr lang="en-US" sz="1400" baseline="0" dirty="0">
                          <a:solidFill>
                            <a:schemeClr val="tx1"/>
                          </a:solidFill>
                        </a:rPr>
                        <a:t>Cash held by the Treasury</a:t>
                      </a:r>
                    </a:p>
                  </a:txBody>
                  <a:tcPr/>
                </a:tc>
                <a:extLst>
                  <a:ext uri="{0D108BD9-81ED-4DB2-BD59-A6C34878D82A}">
                    <a16:rowId xmlns:a16="http://schemas.microsoft.com/office/drawing/2014/main" val="996839358"/>
                  </a:ext>
                </a:extLst>
              </a:tr>
            </a:tbl>
          </a:graphicData>
        </a:graphic>
      </p:graphicFrame>
      <p:graphicFrame>
        <p:nvGraphicFramePr>
          <p:cNvPr id="17" name="Table 16"/>
          <p:cNvGraphicFramePr>
            <a:graphicFrameLocks noGrp="1"/>
          </p:cNvGraphicFramePr>
          <p:nvPr>
            <p:extLst/>
          </p:nvPr>
        </p:nvGraphicFramePr>
        <p:xfrm>
          <a:off x="476062" y="4115904"/>
          <a:ext cx="2739380" cy="1954560"/>
        </p:xfrm>
        <a:graphic>
          <a:graphicData uri="http://schemas.openxmlformats.org/drawingml/2006/table">
            <a:tbl>
              <a:tblPr firstRow="1" bandRow="1">
                <a:tableStyleId>{073A0DAA-6AF3-43AB-8588-CEC1D06C72B9}</a:tableStyleId>
              </a:tblPr>
              <a:tblGrid>
                <a:gridCol w="1369690">
                  <a:extLst>
                    <a:ext uri="{9D8B030D-6E8A-4147-A177-3AD203B41FA5}">
                      <a16:colId xmlns:a16="http://schemas.microsoft.com/office/drawing/2014/main" val="2262594484"/>
                    </a:ext>
                  </a:extLst>
                </a:gridCol>
                <a:gridCol w="1369690">
                  <a:extLst>
                    <a:ext uri="{9D8B030D-6E8A-4147-A177-3AD203B41FA5}">
                      <a16:colId xmlns:a16="http://schemas.microsoft.com/office/drawing/2014/main" val="3525688329"/>
                    </a:ext>
                  </a:extLst>
                </a:gridCol>
              </a:tblGrid>
              <a:tr h="0">
                <a:tc gridSpan="2">
                  <a:txBody>
                    <a:bodyPr/>
                    <a:lstStyle/>
                    <a:p>
                      <a:pPr algn="ctr"/>
                      <a:r>
                        <a:rPr lang="en-US" sz="1400" dirty="0"/>
                        <a:t>BANKING</a:t>
                      </a:r>
                      <a:r>
                        <a:rPr lang="en-US" sz="1400" baseline="0" dirty="0"/>
                        <a:t> SECTOR</a:t>
                      </a:r>
                      <a:endParaRPr lang="en-US" sz="1400" dirty="0"/>
                    </a:p>
                  </a:txBody>
                  <a:tcPr/>
                </a:tc>
                <a:tc hMerge="1">
                  <a:txBody>
                    <a:bodyPr/>
                    <a:lstStyle/>
                    <a:p>
                      <a:endParaRPr lang="en-US" dirty="0"/>
                    </a:p>
                  </a:txBody>
                  <a:tcPr/>
                </a:tc>
                <a:extLst>
                  <a:ext uri="{0D108BD9-81ED-4DB2-BD59-A6C34878D82A}">
                    <a16:rowId xmlns:a16="http://schemas.microsoft.com/office/drawing/2014/main" val="2150840697"/>
                  </a:ext>
                </a:extLst>
              </a:tr>
              <a:tr h="336062">
                <a:tc>
                  <a:txBody>
                    <a:bodyPr/>
                    <a:lstStyle/>
                    <a:p>
                      <a:pPr algn="ctr"/>
                      <a:r>
                        <a:rPr lang="en-US" sz="14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4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13698">
                <a:tc>
                  <a:txBody>
                    <a:bodyPr/>
                    <a:lstStyle/>
                    <a:p>
                      <a:r>
                        <a:rPr lang="en-US" sz="1400" dirty="0">
                          <a:solidFill>
                            <a:schemeClr val="tx1"/>
                          </a:solidFill>
                        </a:rPr>
                        <a:t>Treasury</a:t>
                      </a:r>
                      <a:r>
                        <a:rPr lang="en-US" sz="1400" baseline="0" dirty="0">
                          <a:solidFill>
                            <a:schemeClr val="tx1"/>
                          </a:solidFill>
                        </a:rPr>
                        <a:t> securities</a:t>
                      </a:r>
                    </a:p>
                    <a:p>
                      <a:endParaRPr lang="en-US" sz="1400" baseline="0" dirty="0">
                        <a:solidFill>
                          <a:schemeClr val="tx1"/>
                        </a:solidFill>
                      </a:endParaRPr>
                    </a:p>
                    <a:p>
                      <a:r>
                        <a:rPr lang="en-US" sz="1400" baseline="0" dirty="0">
                          <a:solidFill>
                            <a:schemeClr val="tx1"/>
                          </a:solidFill>
                        </a:rPr>
                        <a:t>Reserves at the Fed</a:t>
                      </a:r>
                    </a:p>
                  </a:txBody>
                  <a:tcPr/>
                </a:tc>
                <a:tc>
                  <a:txBody>
                    <a:bodyPr/>
                    <a:lstStyle/>
                    <a:p>
                      <a:r>
                        <a:rPr lang="en-US" sz="1400" dirty="0">
                          <a:solidFill>
                            <a:schemeClr val="tx1"/>
                          </a:solidFill>
                        </a:rPr>
                        <a:t>Deposits</a:t>
                      </a:r>
                      <a:endParaRPr lang="en-US" sz="1400" baseline="0" dirty="0">
                        <a:solidFill>
                          <a:schemeClr val="tx1"/>
                        </a:solidFill>
                      </a:endParaRPr>
                    </a:p>
                  </a:txBody>
                  <a:tcPr/>
                </a:tc>
                <a:extLst>
                  <a:ext uri="{0D108BD9-81ED-4DB2-BD59-A6C34878D82A}">
                    <a16:rowId xmlns:a16="http://schemas.microsoft.com/office/drawing/2014/main" val="996839358"/>
                  </a:ext>
                </a:extLst>
              </a:tr>
            </a:tbl>
          </a:graphicData>
        </a:graphic>
      </p:graphicFrame>
      <p:graphicFrame>
        <p:nvGraphicFramePr>
          <p:cNvPr id="18" name="Table 17"/>
          <p:cNvGraphicFramePr>
            <a:graphicFrameLocks noGrp="1"/>
          </p:cNvGraphicFramePr>
          <p:nvPr>
            <p:extLst/>
          </p:nvPr>
        </p:nvGraphicFramePr>
        <p:xfrm>
          <a:off x="3408822" y="4115904"/>
          <a:ext cx="2739380" cy="1954560"/>
        </p:xfrm>
        <a:graphic>
          <a:graphicData uri="http://schemas.openxmlformats.org/drawingml/2006/table">
            <a:tbl>
              <a:tblPr firstRow="1" bandRow="1">
                <a:tableStyleId>{073A0DAA-6AF3-43AB-8588-CEC1D06C72B9}</a:tableStyleId>
              </a:tblPr>
              <a:tblGrid>
                <a:gridCol w="1369690">
                  <a:extLst>
                    <a:ext uri="{9D8B030D-6E8A-4147-A177-3AD203B41FA5}">
                      <a16:colId xmlns:a16="http://schemas.microsoft.com/office/drawing/2014/main" val="2262594484"/>
                    </a:ext>
                  </a:extLst>
                </a:gridCol>
                <a:gridCol w="1369690">
                  <a:extLst>
                    <a:ext uri="{9D8B030D-6E8A-4147-A177-3AD203B41FA5}">
                      <a16:colId xmlns:a16="http://schemas.microsoft.com/office/drawing/2014/main" val="3525688329"/>
                    </a:ext>
                  </a:extLst>
                </a:gridCol>
              </a:tblGrid>
              <a:tr h="0">
                <a:tc gridSpan="2">
                  <a:txBody>
                    <a:bodyPr/>
                    <a:lstStyle/>
                    <a:p>
                      <a:pPr algn="ctr"/>
                      <a:r>
                        <a:rPr lang="en-US" sz="1400" dirty="0"/>
                        <a:t>PUBLIC</a:t>
                      </a:r>
                    </a:p>
                  </a:txBody>
                  <a:tcPr/>
                </a:tc>
                <a:tc hMerge="1">
                  <a:txBody>
                    <a:bodyPr/>
                    <a:lstStyle/>
                    <a:p>
                      <a:endParaRPr lang="en-US" dirty="0"/>
                    </a:p>
                  </a:txBody>
                  <a:tcPr/>
                </a:tc>
                <a:extLst>
                  <a:ext uri="{0D108BD9-81ED-4DB2-BD59-A6C34878D82A}">
                    <a16:rowId xmlns:a16="http://schemas.microsoft.com/office/drawing/2014/main" val="2150840697"/>
                  </a:ext>
                </a:extLst>
              </a:tr>
              <a:tr h="336062">
                <a:tc>
                  <a:txBody>
                    <a:bodyPr/>
                    <a:lstStyle/>
                    <a:p>
                      <a:pPr algn="ctr"/>
                      <a:r>
                        <a:rPr lang="en-US" sz="14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4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13698">
                <a:tc>
                  <a:txBody>
                    <a:bodyPr/>
                    <a:lstStyle/>
                    <a:p>
                      <a:r>
                        <a:rPr lang="en-US" sz="1400" dirty="0">
                          <a:solidFill>
                            <a:schemeClr val="tx1"/>
                          </a:solidFill>
                        </a:rPr>
                        <a:t>Deposits</a:t>
                      </a:r>
                    </a:p>
                    <a:p>
                      <a:endParaRPr lang="en-US" sz="1400" baseline="0" dirty="0">
                        <a:solidFill>
                          <a:schemeClr val="tx1"/>
                        </a:solidFill>
                      </a:endParaRPr>
                    </a:p>
                    <a:p>
                      <a:r>
                        <a:rPr lang="en-US" sz="1400" baseline="0" dirty="0">
                          <a:solidFill>
                            <a:schemeClr val="tx1"/>
                          </a:solidFill>
                        </a:rPr>
                        <a:t>Treasury securities</a:t>
                      </a:r>
                    </a:p>
                  </a:txBody>
                  <a:tcPr/>
                </a:tc>
                <a:tc>
                  <a:txBody>
                    <a:bodyPr/>
                    <a:lstStyle/>
                    <a:p>
                      <a:r>
                        <a:rPr lang="en-US" sz="1400" dirty="0">
                          <a:solidFill>
                            <a:schemeClr val="tx1"/>
                          </a:solidFill>
                        </a:rPr>
                        <a:t>Wealth</a:t>
                      </a:r>
                      <a:endParaRPr lang="en-US" sz="1400" baseline="0" dirty="0">
                        <a:solidFill>
                          <a:schemeClr val="tx1"/>
                        </a:solidFill>
                      </a:endParaRPr>
                    </a:p>
                  </a:txBody>
                  <a:tcPr/>
                </a:tc>
                <a:extLst>
                  <a:ext uri="{0D108BD9-81ED-4DB2-BD59-A6C34878D82A}">
                    <a16:rowId xmlns:a16="http://schemas.microsoft.com/office/drawing/2014/main" val="996839358"/>
                  </a:ext>
                </a:extLst>
              </a:tr>
            </a:tbl>
          </a:graphicData>
        </a:graphic>
      </p:graphicFrame>
      <p:sp>
        <p:nvSpPr>
          <p:cNvPr id="19" name="TextBox 18"/>
          <p:cNvSpPr txBox="1"/>
          <p:nvPr/>
        </p:nvSpPr>
        <p:spPr>
          <a:xfrm>
            <a:off x="402014" y="1284328"/>
            <a:ext cx="4447184" cy="369332"/>
          </a:xfrm>
          <a:prstGeom prst="rect">
            <a:avLst/>
          </a:prstGeom>
          <a:noFill/>
        </p:spPr>
        <p:txBody>
          <a:bodyPr wrap="square" rtlCol="0">
            <a:spAutoFit/>
          </a:bodyPr>
          <a:lstStyle/>
          <a:p>
            <a:r>
              <a:rPr lang="en-US" dirty="0">
                <a:latin typeface="Garamond" panose="02020404030301010803" pitchFamily="18" charset="0"/>
              </a:rPr>
              <a:t>Initial Balance Sheet Conditions</a:t>
            </a:r>
            <a:endParaRPr lang="en-US" sz="1400" dirty="0">
              <a:latin typeface="Garamond" panose="02020404030301010803" pitchFamily="18" charset="0"/>
            </a:endParaRPr>
          </a:p>
        </p:txBody>
      </p:sp>
      <p:graphicFrame>
        <p:nvGraphicFramePr>
          <p:cNvPr id="20" name="Table 19"/>
          <p:cNvGraphicFramePr>
            <a:graphicFrameLocks noGrp="1"/>
          </p:cNvGraphicFramePr>
          <p:nvPr>
            <p:extLst/>
          </p:nvPr>
        </p:nvGraphicFramePr>
        <p:xfrm>
          <a:off x="6341582" y="1989089"/>
          <a:ext cx="2739380" cy="1954560"/>
        </p:xfrm>
        <a:graphic>
          <a:graphicData uri="http://schemas.openxmlformats.org/drawingml/2006/table">
            <a:tbl>
              <a:tblPr firstRow="1" bandRow="1">
                <a:tableStyleId>{073A0DAA-6AF3-43AB-8588-CEC1D06C72B9}</a:tableStyleId>
              </a:tblPr>
              <a:tblGrid>
                <a:gridCol w="1369690">
                  <a:extLst>
                    <a:ext uri="{9D8B030D-6E8A-4147-A177-3AD203B41FA5}">
                      <a16:colId xmlns:a16="http://schemas.microsoft.com/office/drawing/2014/main" val="2262594484"/>
                    </a:ext>
                  </a:extLst>
                </a:gridCol>
                <a:gridCol w="1369690">
                  <a:extLst>
                    <a:ext uri="{9D8B030D-6E8A-4147-A177-3AD203B41FA5}">
                      <a16:colId xmlns:a16="http://schemas.microsoft.com/office/drawing/2014/main" val="3525688329"/>
                    </a:ext>
                  </a:extLst>
                </a:gridCol>
              </a:tblGrid>
              <a:tr h="0">
                <a:tc gridSpan="2">
                  <a:txBody>
                    <a:bodyPr/>
                    <a:lstStyle/>
                    <a:p>
                      <a:pPr algn="ctr"/>
                      <a:r>
                        <a:rPr lang="en-US" sz="1400" dirty="0"/>
                        <a:t>FEDERAL RESERVE</a:t>
                      </a:r>
                    </a:p>
                  </a:txBody>
                  <a:tcPr/>
                </a:tc>
                <a:tc hMerge="1">
                  <a:txBody>
                    <a:bodyPr/>
                    <a:lstStyle/>
                    <a:p>
                      <a:endParaRPr lang="en-US" dirty="0"/>
                    </a:p>
                  </a:txBody>
                  <a:tcPr/>
                </a:tc>
                <a:extLst>
                  <a:ext uri="{0D108BD9-81ED-4DB2-BD59-A6C34878D82A}">
                    <a16:rowId xmlns:a16="http://schemas.microsoft.com/office/drawing/2014/main" val="2150840697"/>
                  </a:ext>
                </a:extLst>
              </a:tr>
              <a:tr h="336062">
                <a:tc>
                  <a:txBody>
                    <a:bodyPr/>
                    <a:lstStyle/>
                    <a:p>
                      <a:pPr algn="ctr"/>
                      <a:r>
                        <a:rPr lang="en-US" sz="14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4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13698">
                <a:tc>
                  <a:txBody>
                    <a:bodyPr/>
                    <a:lstStyle/>
                    <a:p>
                      <a:r>
                        <a:rPr lang="en-US" sz="1400" dirty="0">
                          <a:solidFill>
                            <a:schemeClr val="accent1">
                              <a:lumMod val="75000"/>
                            </a:schemeClr>
                          </a:solidFill>
                        </a:rPr>
                        <a:t>Treasury</a:t>
                      </a:r>
                      <a:r>
                        <a:rPr lang="en-US" sz="1400" baseline="0" dirty="0">
                          <a:solidFill>
                            <a:schemeClr val="accent1">
                              <a:lumMod val="75000"/>
                            </a:schemeClr>
                          </a:solidFill>
                        </a:rPr>
                        <a:t> securities +$1</a:t>
                      </a:r>
                    </a:p>
                    <a:p>
                      <a:endParaRPr lang="en-US" sz="1400" baseline="0" dirty="0">
                        <a:solidFill>
                          <a:schemeClr val="tx1"/>
                        </a:solidFill>
                      </a:endParaRPr>
                    </a:p>
                  </a:txBody>
                  <a:tcPr/>
                </a:tc>
                <a:tc>
                  <a:txBody>
                    <a:bodyPr/>
                    <a:lstStyle/>
                    <a:p>
                      <a:r>
                        <a:rPr lang="en-US" sz="1400" dirty="0">
                          <a:solidFill>
                            <a:srgbClr val="C00000"/>
                          </a:solidFill>
                        </a:rPr>
                        <a:t>Reserves held</a:t>
                      </a:r>
                      <a:r>
                        <a:rPr lang="en-US" sz="1400" baseline="0" dirty="0">
                          <a:solidFill>
                            <a:srgbClr val="C00000"/>
                          </a:solidFill>
                        </a:rPr>
                        <a:t> by banks +$1</a:t>
                      </a:r>
                    </a:p>
                    <a:p>
                      <a:endParaRPr lang="en-US" sz="1400" baseline="0" dirty="0">
                        <a:solidFill>
                          <a:schemeClr val="tx1"/>
                        </a:solidFill>
                      </a:endParaRPr>
                    </a:p>
                    <a:p>
                      <a:r>
                        <a:rPr lang="en-US" sz="1400" baseline="0" dirty="0">
                          <a:solidFill>
                            <a:schemeClr val="tx1"/>
                          </a:solidFill>
                        </a:rPr>
                        <a:t>Cash held by the Treasury</a:t>
                      </a:r>
                    </a:p>
                  </a:txBody>
                  <a:tcPr/>
                </a:tc>
                <a:extLst>
                  <a:ext uri="{0D108BD9-81ED-4DB2-BD59-A6C34878D82A}">
                    <a16:rowId xmlns:a16="http://schemas.microsoft.com/office/drawing/2014/main" val="996839358"/>
                  </a:ext>
                </a:extLst>
              </a:tr>
            </a:tbl>
          </a:graphicData>
        </a:graphic>
      </p:graphicFrame>
      <p:graphicFrame>
        <p:nvGraphicFramePr>
          <p:cNvPr id="21" name="Table 20"/>
          <p:cNvGraphicFramePr>
            <a:graphicFrameLocks noGrp="1"/>
          </p:cNvGraphicFramePr>
          <p:nvPr>
            <p:extLst/>
          </p:nvPr>
        </p:nvGraphicFramePr>
        <p:xfrm>
          <a:off x="6341582" y="4124898"/>
          <a:ext cx="2739380" cy="1954560"/>
        </p:xfrm>
        <a:graphic>
          <a:graphicData uri="http://schemas.openxmlformats.org/drawingml/2006/table">
            <a:tbl>
              <a:tblPr firstRow="1" bandRow="1">
                <a:tableStyleId>{073A0DAA-6AF3-43AB-8588-CEC1D06C72B9}</a:tableStyleId>
              </a:tblPr>
              <a:tblGrid>
                <a:gridCol w="1369690">
                  <a:extLst>
                    <a:ext uri="{9D8B030D-6E8A-4147-A177-3AD203B41FA5}">
                      <a16:colId xmlns:a16="http://schemas.microsoft.com/office/drawing/2014/main" val="2262594484"/>
                    </a:ext>
                  </a:extLst>
                </a:gridCol>
                <a:gridCol w="1369690">
                  <a:extLst>
                    <a:ext uri="{9D8B030D-6E8A-4147-A177-3AD203B41FA5}">
                      <a16:colId xmlns:a16="http://schemas.microsoft.com/office/drawing/2014/main" val="3525688329"/>
                    </a:ext>
                  </a:extLst>
                </a:gridCol>
              </a:tblGrid>
              <a:tr h="243078">
                <a:tc gridSpan="2">
                  <a:txBody>
                    <a:bodyPr/>
                    <a:lstStyle/>
                    <a:p>
                      <a:pPr algn="ctr"/>
                      <a:r>
                        <a:rPr lang="en-US" sz="1400" dirty="0"/>
                        <a:t>BANKING</a:t>
                      </a:r>
                      <a:r>
                        <a:rPr lang="en-US" sz="1400" baseline="0" dirty="0"/>
                        <a:t> SECTOR</a:t>
                      </a:r>
                      <a:endParaRPr lang="en-US" sz="1400" dirty="0"/>
                    </a:p>
                  </a:txBody>
                  <a:tcPr/>
                </a:tc>
                <a:tc hMerge="1">
                  <a:txBody>
                    <a:bodyPr/>
                    <a:lstStyle/>
                    <a:p>
                      <a:endParaRPr lang="en-US" dirty="0"/>
                    </a:p>
                  </a:txBody>
                  <a:tcPr/>
                </a:tc>
                <a:extLst>
                  <a:ext uri="{0D108BD9-81ED-4DB2-BD59-A6C34878D82A}">
                    <a16:rowId xmlns:a16="http://schemas.microsoft.com/office/drawing/2014/main" val="2150840697"/>
                  </a:ext>
                </a:extLst>
              </a:tr>
              <a:tr h="336062">
                <a:tc>
                  <a:txBody>
                    <a:bodyPr/>
                    <a:lstStyle/>
                    <a:p>
                      <a:pPr algn="ctr"/>
                      <a:r>
                        <a:rPr lang="en-US" sz="14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4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13698">
                <a:tc>
                  <a:txBody>
                    <a:bodyPr/>
                    <a:lstStyle/>
                    <a:p>
                      <a:r>
                        <a:rPr lang="en-US" sz="1400" dirty="0">
                          <a:solidFill>
                            <a:schemeClr val="tx1"/>
                          </a:solidFill>
                        </a:rPr>
                        <a:t>Treasury</a:t>
                      </a:r>
                      <a:r>
                        <a:rPr lang="en-US" sz="1400" baseline="0" dirty="0">
                          <a:solidFill>
                            <a:schemeClr val="tx1"/>
                          </a:solidFill>
                        </a:rPr>
                        <a:t> securities</a:t>
                      </a:r>
                    </a:p>
                    <a:p>
                      <a:endParaRPr lang="en-US" sz="1400" baseline="0" dirty="0">
                        <a:solidFill>
                          <a:schemeClr val="tx1"/>
                        </a:solidFill>
                      </a:endParaRPr>
                    </a:p>
                    <a:p>
                      <a:r>
                        <a:rPr lang="en-US" sz="1400" baseline="0" dirty="0">
                          <a:solidFill>
                            <a:srgbClr val="C00000"/>
                          </a:solidFill>
                        </a:rPr>
                        <a:t>Reserves at the Fed +$1</a:t>
                      </a:r>
                    </a:p>
                  </a:txBody>
                  <a:tcPr/>
                </a:tc>
                <a:tc>
                  <a:txBody>
                    <a:bodyPr/>
                    <a:lstStyle/>
                    <a:p>
                      <a:r>
                        <a:rPr lang="en-US" sz="1400" dirty="0">
                          <a:solidFill>
                            <a:schemeClr val="accent4">
                              <a:lumMod val="75000"/>
                            </a:schemeClr>
                          </a:solidFill>
                        </a:rPr>
                        <a:t>Deposits +$1</a:t>
                      </a:r>
                      <a:endParaRPr lang="en-US" sz="1400" baseline="0" dirty="0">
                        <a:solidFill>
                          <a:schemeClr val="accent4">
                            <a:lumMod val="75000"/>
                          </a:schemeClr>
                        </a:solidFill>
                      </a:endParaRPr>
                    </a:p>
                  </a:txBody>
                  <a:tcPr/>
                </a:tc>
                <a:extLst>
                  <a:ext uri="{0D108BD9-81ED-4DB2-BD59-A6C34878D82A}">
                    <a16:rowId xmlns:a16="http://schemas.microsoft.com/office/drawing/2014/main" val="996839358"/>
                  </a:ext>
                </a:extLst>
              </a:tr>
            </a:tbl>
          </a:graphicData>
        </a:graphic>
      </p:graphicFrame>
      <p:graphicFrame>
        <p:nvGraphicFramePr>
          <p:cNvPr id="22" name="Table 21"/>
          <p:cNvGraphicFramePr>
            <a:graphicFrameLocks noGrp="1"/>
          </p:cNvGraphicFramePr>
          <p:nvPr>
            <p:extLst/>
          </p:nvPr>
        </p:nvGraphicFramePr>
        <p:xfrm>
          <a:off x="9274342" y="4124898"/>
          <a:ext cx="2739380" cy="1954560"/>
        </p:xfrm>
        <a:graphic>
          <a:graphicData uri="http://schemas.openxmlformats.org/drawingml/2006/table">
            <a:tbl>
              <a:tblPr firstRow="1" bandRow="1">
                <a:tableStyleId>{073A0DAA-6AF3-43AB-8588-CEC1D06C72B9}</a:tableStyleId>
              </a:tblPr>
              <a:tblGrid>
                <a:gridCol w="1369690">
                  <a:extLst>
                    <a:ext uri="{9D8B030D-6E8A-4147-A177-3AD203B41FA5}">
                      <a16:colId xmlns:a16="http://schemas.microsoft.com/office/drawing/2014/main" val="2262594484"/>
                    </a:ext>
                  </a:extLst>
                </a:gridCol>
                <a:gridCol w="1369690">
                  <a:extLst>
                    <a:ext uri="{9D8B030D-6E8A-4147-A177-3AD203B41FA5}">
                      <a16:colId xmlns:a16="http://schemas.microsoft.com/office/drawing/2014/main" val="3525688329"/>
                    </a:ext>
                  </a:extLst>
                </a:gridCol>
              </a:tblGrid>
              <a:tr h="0">
                <a:tc gridSpan="2">
                  <a:txBody>
                    <a:bodyPr/>
                    <a:lstStyle/>
                    <a:p>
                      <a:pPr algn="ctr"/>
                      <a:r>
                        <a:rPr lang="en-US" sz="1400" dirty="0"/>
                        <a:t>PUBLIC</a:t>
                      </a:r>
                    </a:p>
                  </a:txBody>
                  <a:tcPr/>
                </a:tc>
                <a:tc hMerge="1">
                  <a:txBody>
                    <a:bodyPr/>
                    <a:lstStyle/>
                    <a:p>
                      <a:endParaRPr lang="en-US" dirty="0"/>
                    </a:p>
                  </a:txBody>
                  <a:tcPr/>
                </a:tc>
                <a:extLst>
                  <a:ext uri="{0D108BD9-81ED-4DB2-BD59-A6C34878D82A}">
                    <a16:rowId xmlns:a16="http://schemas.microsoft.com/office/drawing/2014/main" val="2150840697"/>
                  </a:ext>
                </a:extLst>
              </a:tr>
              <a:tr h="336062">
                <a:tc>
                  <a:txBody>
                    <a:bodyPr/>
                    <a:lstStyle/>
                    <a:p>
                      <a:pPr algn="ctr"/>
                      <a:r>
                        <a:rPr lang="en-US" sz="14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4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13698">
                <a:tc>
                  <a:txBody>
                    <a:bodyPr/>
                    <a:lstStyle/>
                    <a:p>
                      <a:r>
                        <a:rPr lang="en-US" sz="1400" dirty="0">
                          <a:solidFill>
                            <a:schemeClr val="accent4">
                              <a:lumMod val="75000"/>
                            </a:schemeClr>
                          </a:solidFill>
                        </a:rPr>
                        <a:t>Deposits</a:t>
                      </a:r>
                      <a:r>
                        <a:rPr lang="en-US" sz="1400" baseline="0" dirty="0">
                          <a:solidFill>
                            <a:schemeClr val="accent4">
                              <a:lumMod val="75000"/>
                            </a:schemeClr>
                          </a:solidFill>
                        </a:rPr>
                        <a:t> +$1</a:t>
                      </a:r>
                      <a:endParaRPr lang="en-US" sz="1400" dirty="0">
                        <a:solidFill>
                          <a:schemeClr val="accent4">
                            <a:lumMod val="75000"/>
                          </a:schemeClr>
                        </a:solidFill>
                      </a:endParaRPr>
                    </a:p>
                    <a:p>
                      <a:endParaRPr lang="en-US" sz="1400" baseline="0" dirty="0">
                        <a:solidFill>
                          <a:schemeClr val="tx1"/>
                        </a:solidFill>
                      </a:endParaRPr>
                    </a:p>
                    <a:p>
                      <a:r>
                        <a:rPr lang="en-US" sz="1400" baseline="0" dirty="0">
                          <a:solidFill>
                            <a:schemeClr val="accent1">
                              <a:lumMod val="75000"/>
                            </a:schemeClr>
                          </a:solidFill>
                        </a:rPr>
                        <a:t>Treasury securities -$1</a:t>
                      </a:r>
                    </a:p>
                  </a:txBody>
                  <a:tcPr/>
                </a:tc>
                <a:tc>
                  <a:txBody>
                    <a:bodyPr/>
                    <a:lstStyle/>
                    <a:p>
                      <a:r>
                        <a:rPr lang="en-US" sz="1400" dirty="0">
                          <a:solidFill>
                            <a:schemeClr val="tx1"/>
                          </a:solidFill>
                        </a:rPr>
                        <a:t>Wealth</a:t>
                      </a:r>
                      <a:endParaRPr lang="en-US" sz="1400" baseline="0" dirty="0">
                        <a:solidFill>
                          <a:schemeClr val="tx1"/>
                        </a:solidFill>
                      </a:endParaRPr>
                    </a:p>
                  </a:txBody>
                  <a:tcPr/>
                </a:tc>
                <a:extLst>
                  <a:ext uri="{0D108BD9-81ED-4DB2-BD59-A6C34878D82A}">
                    <a16:rowId xmlns:a16="http://schemas.microsoft.com/office/drawing/2014/main" val="996839358"/>
                  </a:ext>
                </a:extLst>
              </a:tr>
            </a:tbl>
          </a:graphicData>
        </a:graphic>
      </p:graphicFrame>
      <p:sp>
        <p:nvSpPr>
          <p:cNvPr id="23" name="TextBox 22"/>
          <p:cNvSpPr txBox="1"/>
          <p:nvPr/>
        </p:nvSpPr>
        <p:spPr>
          <a:xfrm>
            <a:off x="6341582" y="1367354"/>
            <a:ext cx="4447184" cy="369332"/>
          </a:xfrm>
          <a:prstGeom prst="rect">
            <a:avLst/>
          </a:prstGeom>
          <a:noFill/>
        </p:spPr>
        <p:txBody>
          <a:bodyPr wrap="square" rtlCol="0">
            <a:spAutoFit/>
          </a:bodyPr>
          <a:lstStyle/>
          <a:p>
            <a:r>
              <a:rPr lang="en-US" dirty="0">
                <a:latin typeface="Garamond" panose="02020404030301010803" pitchFamily="18" charset="0"/>
              </a:rPr>
              <a:t>After Purchase</a:t>
            </a:r>
          </a:p>
        </p:txBody>
      </p:sp>
      <p:cxnSp>
        <p:nvCxnSpPr>
          <p:cNvPr id="15" name="Straight Arrow Connector 14">
            <a:extLst>
              <a:ext uri="{FF2B5EF4-FFF2-40B4-BE49-F238E27FC236}">
                <a16:creationId xmlns:a16="http://schemas.microsoft.com/office/drawing/2014/main" id="{3756C945-02A1-4281-B5FD-602D5A11F623}"/>
              </a:ext>
            </a:extLst>
          </p:cNvPr>
          <p:cNvCxnSpPr>
            <a:cxnSpLocks/>
          </p:cNvCxnSpPr>
          <p:nvPr/>
        </p:nvCxnSpPr>
        <p:spPr>
          <a:xfrm flipH="1">
            <a:off x="8654870" y="3289161"/>
            <a:ext cx="1000281" cy="15560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9374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0B9F-F6CE-4999-B774-367E1FA1B9EA}"/>
              </a:ext>
            </a:extLst>
          </p:cNvPr>
          <p:cNvSpPr>
            <a:spLocks noGrp="1"/>
          </p:cNvSpPr>
          <p:nvPr>
            <p:ph type="title"/>
          </p:nvPr>
        </p:nvSpPr>
        <p:spPr/>
        <p:txBody>
          <a:bodyPr/>
          <a:lstStyle/>
          <a:p>
            <a:r>
              <a:rPr lang="en-US" dirty="0"/>
              <a:t>Cannot the central bank intervene ex post?</a:t>
            </a:r>
          </a:p>
        </p:txBody>
      </p:sp>
      <p:sp>
        <p:nvSpPr>
          <p:cNvPr id="3" name="Content Placeholder 2">
            <a:extLst>
              <a:ext uri="{FF2B5EF4-FFF2-40B4-BE49-F238E27FC236}">
                <a16:creationId xmlns:a16="http://schemas.microsoft.com/office/drawing/2014/main" id="{A2376B38-6C79-4247-BD12-570841B9C255}"/>
              </a:ext>
            </a:extLst>
          </p:cNvPr>
          <p:cNvSpPr>
            <a:spLocks noGrp="1"/>
          </p:cNvSpPr>
          <p:nvPr>
            <p:ph idx="1"/>
          </p:nvPr>
        </p:nvSpPr>
        <p:spPr>
          <a:xfrm>
            <a:off x="838200" y="1825624"/>
            <a:ext cx="10515600" cy="4735431"/>
          </a:xfrm>
        </p:spPr>
        <p:txBody>
          <a:bodyPr>
            <a:normAutofit lnSpcReduction="10000"/>
          </a:bodyPr>
          <a:lstStyle/>
          <a:p>
            <a:pPr marL="0" indent="0">
              <a:buNone/>
            </a:pPr>
            <a:r>
              <a:rPr lang="en-US" dirty="0"/>
              <a:t>Yes but</a:t>
            </a:r>
          </a:p>
          <a:p>
            <a:r>
              <a:rPr lang="en-US" dirty="0"/>
              <a:t>Crowds out private ex-post lending by surplus banks – more hoarding</a:t>
            </a:r>
          </a:p>
          <a:p>
            <a:r>
              <a:rPr lang="en-US" dirty="0"/>
              <a:t>Central banks typically lend against collateral</a:t>
            </a:r>
          </a:p>
          <a:p>
            <a:pPr lvl="1">
              <a:buFontTx/>
              <a:buChar char="-"/>
            </a:pPr>
            <a:r>
              <a:rPr lang="en-US" dirty="0"/>
              <a:t>High quality collateral financed with deposits does not add additional liquidity</a:t>
            </a:r>
          </a:p>
          <a:p>
            <a:r>
              <a:rPr lang="en-US" dirty="0"/>
              <a:t>Unsecured interventions or lending against all manner of assets (March </a:t>
            </a:r>
            <a:r>
              <a:rPr lang="en-US" dirty="0" smtClean="0"/>
              <a:t>2023)</a:t>
            </a:r>
            <a:endParaRPr lang="en-US" dirty="0"/>
          </a:p>
          <a:p>
            <a:pPr lvl="1">
              <a:buFontTx/>
              <a:buChar char="-"/>
            </a:pPr>
            <a:r>
              <a:rPr lang="en-US" dirty="0"/>
              <a:t>In principle, can solve all liquidity problems, BUT… typically distort asset prices and has fiscal component: moral hazard</a:t>
            </a:r>
          </a:p>
          <a:p>
            <a:r>
              <a:rPr lang="en-US" dirty="0"/>
              <a:t>Ex-ante moral hazard</a:t>
            </a:r>
          </a:p>
          <a:p>
            <a:pPr lvl="2">
              <a:buFont typeface="Wingdings" panose="05000000000000000000" pitchFamily="2" charset="2"/>
              <a:buChar char="Ø"/>
            </a:pPr>
            <a:r>
              <a:rPr lang="en-US" dirty="0"/>
              <a:t>Acharya, Shin and </a:t>
            </a:r>
            <a:r>
              <a:rPr lang="en-US" dirty="0" err="1"/>
              <a:t>Yorulmazer</a:t>
            </a:r>
            <a:r>
              <a:rPr lang="en-US" dirty="0"/>
              <a:t> (2011), Diamond and Rajan (2012), </a:t>
            </a:r>
            <a:r>
              <a:rPr lang="en-US" dirty="0" err="1"/>
              <a:t>Farhi</a:t>
            </a:r>
            <a:r>
              <a:rPr lang="en-US" dirty="0"/>
              <a:t> and Tirole (2011)</a:t>
            </a:r>
          </a:p>
          <a:p>
            <a:r>
              <a:rPr lang="en-US" dirty="0"/>
              <a:t>Ratcheting intervention: liquidity dependence.</a:t>
            </a:r>
          </a:p>
        </p:txBody>
      </p:sp>
    </p:spTree>
    <p:extLst>
      <p:ext uri="{BB962C8B-B14F-4D97-AF65-F5344CB8AC3E}">
        <p14:creationId xmlns:p14="http://schemas.microsoft.com/office/powerpoint/2010/main" val="70868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17BC-85D2-4B03-9127-7BE53A23C33C}"/>
              </a:ext>
            </a:extLst>
          </p:cNvPr>
          <p:cNvSpPr>
            <a:spLocks noGrp="1"/>
          </p:cNvSpPr>
          <p:nvPr>
            <p:ph type="title"/>
          </p:nvPr>
        </p:nvSpPr>
        <p:spPr>
          <a:xfrm>
            <a:off x="315797" y="365125"/>
            <a:ext cx="11387579" cy="1325563"/>
          </a:xfrm>
        </p:spPr>
        <p:txBody>
          <a:bodyPr/>
          <a:lstStyle/>
          <a:p>
            <a:r>
              <a:rPr lang="en-US" dirty="0"/>
              <a:t>Traditional view: Exogenous demand for liquidity</a:t>
            </a:r>
          </a:p>
        </p:txBody>
      </p:sp>
      <p:sp>
        <p:nvSpPr>
          <p:cNvPr id="3" name="Content Placeholder 2">
            <a:extLst>
              <a:ext uri="{FF2B5EF4-FFF2-40B4-BE49-F238E27FC236}">
                <a16:creationId xmlns:a16="http://schemas.microsoft.com/office/drawing/2014/main" id="{1B46748B-2FDF-4AE9-9E7D-A3BACD454366}"/>
              </a:ext>
            </a:extLst>
          </p:cNvPr>
          <p:cNvSpPr>
            <a:spLocks noGrp="1"/>
          </p:cNvSpPr>
          <p:nvPr>
            <p:ph idx="1"/>
          </p:nvPr>
        </p:nvSpPr>
        <p:spPr>
          <a:xfrm>
            <a:off x="838200" y="1825624"/>
            <a:ext cx="10515600" cy="4811149"/>
          </a:xfrm>
        </p:spPr>
        <p:txBody>
          <a:bodyPr>
            <a:normAutofit/>
          </a:bodyPr>
          <a:lstStyle/>
          <a:p>
            <a:pPr marL="0" indent="0">
              <a:buNone/>
            </a:pPr>
            <a:endParaRPr lang="en-US" dirty="0"/>
          </a:p>
          <a:p>
            <a:pPr marL="0" indent="0">
              <a:buNone/>
            </a:pPr>
            <a:endParaRPr lang="en-US" dirty="0"/>
          </a:p>
          <a:p>
            <a:pPr marL="0" indent="0">
              <a:buNone/>
            </a:pPr>
            <a:r>
              <a:rPr lang="en-US" dirty="0"/>
              <a:t>                                                              Supply of Reserves</a:t>
            </a:r>
          </a:p>
          <a:p>
            <a:pPr marL="0" indent="0">
              <a:buNone/>
            </a:pPr>
            <a:r>
              <a:rPr lang="en-US" dirty="0"/>
              <a:t>Price of Liquidity   =                                  vs.</a:t>
            </a:r>
          </a:p>
          <a:p>
            <a:pPr marL="0" indent="0">
              <a:buNone/>
            </a:pPr>
            <a:r>
              <a:rPr lang="en-US" dirty="0"/>
              <a:t>                                                      Exogenous demand for liquidity</a:t>
            </a:r>
          </a:p>
          <a:p>
            <a:pPr marL="0" indent="0">
              <a:buNone/>
            </a:pPr>
            <a:r>
              <a:rPr lang="en-US" dirty="0"/>
              <a:t>                              </a:t>
            </a:r>
          </a:p>
          <a:p>
            <a:pPr marL="0" indent="0">
              <a:buNone/>
            </a:pPr>
            <a:endParaRPr lang="en-US" dirty="0"/>
          </a:p>
          <a:p>
            <a:endParaRPr lang="en-US" dirty="0"/>
          </a:p>
          <a:p>
            <a:r>
              <a:rPr lang="en-US" u="sng" dirty="0"/>
              <a:t>As demand is exogenous, increasing supply of reserves is stabilizing</a:t>
            </a:r>
            <a:r>
              <a:rPr lang="en-US" dirty="0"/>
              <a:t>           </a:t>
            </a:r>
          </a:p>
        </p:txBody>
      </p:sp>
      <p:sp>
        <p:nvSpPr>
          <p:cNvPr id="9" name="Arrow: Curved Down 8">
            <a:extLst>
              <a:ext uri="{FF2B5EF4-FFF2-40B4-BE49-F238E27FC236}">
                <a16:creationId xmlns:a16="http://schemas.microsoft.com/office/drawing/2014/main" id="{71939B6F-D4C9-4231-A627-1258FD1317FE}"/>
              </a:ext>
            </a:extLst>
          </p:cNvPr>
          <p:cNvSpPr/>
          <p:nvPr/>
        </p:nvSpPr>
        <p:spPr>
          <a:xfrm flipH="1">
            <a:off x="2700777" y="1620079"/>
            <a:ext cx="4086521" cy="10429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0198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17BC-85D2-4B03-9127-7BE53A23C33C}"/>
              </a:ext>
            </a:extLst>
          </p:cNvPr>
          <p:cNvSpPr>
            <a:spLocks noGrp="1"/>
          </p:cNvSpPr>
          <p:nvPr>
            <p:ph type="title"/>
          </p:nvPr>
        </p:nvSpPr>
        <p:spPr>
          <a:xfrm>
            <a:off x="315797" y="365125"/>
            <a:ext cx="11387579" cy="1325563"/>
          </a:xfrm>
        </p:spPr>
        <p:txBody>
          <a:bodyPr>
            <a:normAutofit/>
          </a:bodyPr>
          <a:lstStyle/>
          <a:p>
            <a:r>
              <a:rPr lang="en-US" sz="4000" dirty="0"/>
              <a:t>Our point: Liquidity demand is affected by reserves</a:t>
            </a:r>
          </a:p>
        </p:txBody>
      </p:sp>
      <p:sp>
        <p:nvSpPr>
          <p:cNvPr id="3" name="Content Placeholder 2">
            <a:extLst>
              <a:ext uri="{FF2B5EF4-FFF2-40B4-BE49-F238E27FC236}">
                <a16:creationId xmlns:a16="http://schemas.microsoft.com/office/drawing/2014/main" id="{1B46748B-2FDF-4AE9-9E7D-A3BACD454366}"/>
              </a:ext>
            </a:extLst>
          </p:cNvPr>
          <p:cNvSpPr>
            <a:spLocks noGrp="1"/>
          </p:cNvSpPr>
          <p:nvPr>
            <p:ph idx="1"/>
          </p:nvPr>
        </p:nvSpPr>
        <p:spPr>
          <a:xfrm>
            <a:off x="838199" y="1825624"/>
            <a:ext cx="11114675" cy="4811149"/>
          </a:xfrm>
        </p:spPr>
        <p:txBody>
          <a:bodyPr>
            <a:normAutofit fontScale="92500"/>
          </a:bodyPr>
          <a:lstStyle/>
          <a:p>
            <a:pPr marL="0" indent="0">
              <a:buNone/>
            </a:pPr>
            <a:endParaRPr lang="en-US" dirty="0"/>
          </a:p>
          <a:p>
            <a:pPr marL="0" indent="0">
              <a:buNone/>
            </a:pPr>
            <a:endParaRPr lang="en-US" dirty="0"/>
          </a:p>
          <a:p>
            <a:pPr marL="0" indent="0">
              <a:buNone/>
            </a:pPr>
            <a:r>
              <a:rPr lang="en-US" dirty="0"/>
              <a:t>                                                                  Supply of Reserves</a:t>
            </a:r>
          </a:p>
          <a:p>
            <a:pPr marL="0" indent="0">
              <a:buNone/>
            </a:pPr>
            <a:r>
              <a:rPr lang="en-US" dirty="0"/>
              <a:t>Price of Liquidity          =                              vs.</a:t>
            </a:r>
          </a:p>
          <a:p>
            <a:pPr marL="0" indent="0">
              <a:buNone/>
            </a:pPr>
            <a:r>
              <a:rPr lang="en-US" dirty="0"/>
              <a:t>                                                          Deposits + New Liquidity claims </a:t>
            </a:r>
          </a:p>
          <a:p>
            <a:pPr marL="0" indent="0">
              <a:buNone/>
            </a:pPr>
            <a:r>
              <a:rPr lang="en-US" dirty="0"/>
              <a:t>                              </a:t>
            </a:r>
          </a:p>
          <a:p>
            <a:pPr marL="0" indent="0">
              <a:buNone/>
            </a:pPr>
            <a:endParaRPr lang="en-US" dirty="0"/>
          </a:p>
          <a:p>
            <a:endParaRPr lang="en-US" dirty="0"/>
          </a:p>
          <a:p>
            <a:endParaRPr lang="en-US" dirty="0"/>
          </a:p>
          <a:p>
            <a:r>
              <a:rPr lang="en-US" u="sng" dirty="0"/>
              <a:t>Supply of reserves creates its own demand, new claims, which can destabilize             </a:t>
            </a:r>
          </a:p>
        </p:txBody>
      </p:sp>
      <p:sp>
        <p:nvSpPr>
          <p:cNvPr id="5" name="Arrow: Curved Up 4">
            <a:extLst>
              <a:ext uri="{FF2B5EF4-FFF2-40B4-BE49-F238E27FC236}">
                <a16:creationId xmlns:a16="http://schemas.microsoft.com/office/drawing/2014/main" id="{2E86B4F0-6088-456F-AD57-C3A7ECF0E023}"/>
              </a:ext>
            </a:extLst>
          </p:cNvPr>
          <p:cNvSpPr/>
          <p:nvPr/>
        </p:nvSpPr>
        <p:spPr>
          <a:xfrm flipH="1">
            <a:off x="2700777" y="4227922"/>
            <a:ext cx="3846137" cy="134975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Left 6">
            <a:extLst>
              <a:ext uri="{FF2B5EF4-FFF2-40B4-BE49-F238E27FC236}">
                <a16:creationId xmlns:a16="http://schemas.microsoft.com/office/drawing/2014/main" id="{7E17A023-65C0-4EC6-9414-2306D55227F1}"/>
              </a:ext>
            </a:extLst>
          </p:cNvPr>
          <p:cNvSpPr/>
          <p:nvPr/>
        </p:nvSpPr>
        <p:spPr>
          <a:xfrm>
            <a:off x="10110247" y="2752627"/>
            <a:ext cx="1295152" cy="13527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Down 8">
            <a:extLst>
              <a:ext uri="{FF2B5EF4-FFF2-40B4-BE49-F238E27FC236}">
                <a16:creationId xmlns:a16="http://schemas.microsoft.com/office/drawing/2014/main" id="{71939B6F-D4C9-4231-A627-1258FD1317FE}"/>
              </a:ext>
            </a:extLst>
          </p:cNvPr>
          <p:cNvSpPr/>
          <p:nvPr/>
        </p:nvSpPr>
        <p:spPr>
          <a:xfrm flipH="1">
            <a:off x="2700778" y="1620079"/>
            <a:ext cx="3775436" cy="9675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ction Button: Help 5">
            <a:hlinkClick r:id="" action="ppaction://noaction" highlightClick="1"/>
            <a:extLst>
              <a:ext uri="{FF2B5EF4-FFF2-40B4-BE49-F238E27FC236}">
                <a16:creationId xmlns:a16="http://schemas.microsoft.com/office/drawing/2014/main" id="{A75C9E19-1A6A-424B-A017-45DDE33D8E76}"/>
              </a:ext>
            </a:extLst>
          </p:cNvPr>
          <p:cNvSpPr/>
          <p:nvPr/>
        </p:nvSpPr>
        <p:spPr>
          <a:xfrm>
            <a:off x="944122" y="3799002"/>
            <a:ext cx="1042416" cy="1042416"/>
          </a:xfrm>
          <a:prstGeom prst="actionButtonHel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0719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AF05F-C70D-4669-B14D-CD948F455B0B}"/>
              </a:ext>
            </a:extLst>
          </p:cNvPr>
          <p:cNvSpPr>
            <a:spLocks noGrp="1"/>
          </p:cNvSpPr>
          <p:nvPr>
            <p:ph type="title"/>
          </p:nvPr>
        </p:nvSpPr>
        <p:spPr>
          <a:xfrm>
            <a:off x="831850" y="569095"/>
            <a:ext cx="10515600" cy="1024035"/>
          </a:xfrm>
        </p:spPr>
        <p:txBody>
          <a:bodyPr/>
          <a:lstStyle/>
          <a:p>
            <a:r>
              <a:rPr lang="en-US" dirty="0"/>
              <a:t>Conclusion</a:t>
            </a:r>
          </a:p>
        </p:txBody>
      </p:sp>
      <p:sp>
        <p:nvSpPr>
          <p:cNvPr id="3" name="Text Placeholder 2">
            <a:extLst>
              <a:ext uri="{FF2B5EF4-FFF2-40B4-BE49-F238E27FC236}">
                <a16:creationId xmlns:a16="http://schemas.microsoft.com/office/drawing/2014/main" id="{F4107724-CDD5-4ADF-B47E-24189755D62E}"/>
              </a:ext>
            </a:extLst>
          </p:cNvPr>
          <p:cNvSpPr>
            <a:spLocks noGrp="1"/>
          </p:cNvSpPr>
          <p:nvPr>
            <p:ph type="body" idx="1"/>
          </p:nvPr>
        </p:nvSpPr>
        <p:spPr>
          <a:xfrm>
            <a:off x="935545" y="1805233"/>
            <a:ext cx="10729370" cy="4676397"/>
          </a:xfrm>
        </p:spPr>
        <p:txBody>
          <a:bodyPr>
            <a:normAutofit lnSpcReduction="10000"/>
          </a:bodyPr>
          <a:lstStyle/>
          <a:p>
            <a:pPr marL="342900" indent="-342900">
              <a:buFont typeface="Arial" panose="020B0604020202020204" pitchFamily="34" charset="0"/>
              <a:buChar char="•"/>
            </a:pPr>
            <a:r>
              <a:rPr lang="en-US" sz="2800" dirty="0">
                <a:solidFill>
                  <a:schemeClr val="tx1"/>
                </a:solidFill>
              </a:rPr>
              <a:t>Large central bank balance sheet need not imply the financial system has plenty of spare liquidity.</a:t>
            </a:r>
          </a:p>
          <a:p>
            <a:pPr marL="342900" indent="-342900">
              <a:buFont typeface="Arial" panose="020B0604020202020204" pitchFamily="34" charset="0"/>
              <a:buChar char="•"/>
            </a:pPr>
            <a:r>
              <a:rPr lang="en-US" sz="2800" dirty="0">
                <a:solidFill>
                  <a:schemeClr val="tx1"/>
                </a:solidFill>
              </a:rPr>
              <a:t>Supply of ex-ante reserves creates its own ex-post demand </a:t>
            </a:r>
            <a:endParaRPr lang="en-US" sz="2800" dirty="0" smtClean="0">
              <a:solidFill>
                <a:schemeClr val="tx1"/>
              </a:solidFill>
            </a:endParaRPr>
          </a:p>
          <a:p>
            <a:pPr marL="342900" indent="-342900">
              <a:buFont typeface="Arial" panose="020B0604020202020204" pitchFamily="34" charset="0"/>
              <a:buChar char="•"/>
            </a:pPr>
            <a:r>
              <a:rPr lang="en-US" sz="2800" dirty="0" smtClean="0">
                <a:solidFill>
                  <a:schemeClr val="tx1"/>
                </a:solidFill>
              </a:rPr>
              <a:t>Limits </a:t>
            </a:r>
            <a:r>
              <a:rPr lang="en-US" sz="2800" dirty="0">
                <a:solidFill>
                  <a:schemeClr val="tx1"/>
                </a:solidFill>
              </a:rPr>
              <a:t>the central bank’s ability to use an expanded balance-sheet to enhance stability or growth</a:t>
            </a:r>
          </a:p>
          <a:p>
            <a:pPr marL="342900" indent="-342900">
              <a:buFont typeface="Arial" panose="020B0604020202020204" pitchFamily="34" charset="0"/>
              <a:buChar char="•"/>
            </a:pPr>
            <a:r>
              <a:rPr lang="en-US" sz="2800" dirty="0">
                <a:solidFill>
                  <a:schemeClr val="tx1"/>
                </a:solidFill>
              </a:rPr>
              <a:t>Take care when you shrink the central bank balance sheet: hysteresis.</a:t>
            </a:r>
          </a:p>
          <a:p>
            <a:r>
              <a:rPr lang="en-US" sz="2800" dirty="0">
                <a:solidFill>
                  <a:schemeClr val="tx1"/>
                </a:solidFill>
              </a:rPr>
              <a:t>	- </a:t>
            </a:r>
            <a:r>
              <a:rPr lang="en-US" dirty="0">
                <a:solidFill>
                  <a:schemeClr val="tx1"/>
                </a:solidFill>
              </a:rPr>
              <a:t>Engage in QT while “feeling the stones” for financial fragility</a:t>
            </a:r>
          </a:p>
          <a:p>
            <a:r>
              <a:rPr lang="en-US" dirty="0">
                <a:solidFill>
                  <a:schemeClr val="tx1"/>
                </a:solidFill>
              </a:rPr>
              <a:t>	- Monitor claims on liquidity also to see if they shrink.  </a:t>
            </a:r>
          </a:p>
          <a:p>
            <a:r>
              <a:rPr lang="en-US" dirty="0">
                <a:solidFill>
                  <a:schemeClr val="tx1"/>
                </a:solidFill>
              </a:rPr>
              <a:t>	- Alternative: Target QT as sales to non-banks?</a:t>
            </a:r>
          </a:p>
          <a:p>
            <a:pPr marL="342900" indent="-342900">
              <a:buFont typeface="Arial" panose="020B0604020202020204" pitchFamily="34" charset="0"/>
              <a:buChar char="•"/>
            </a:pPr>
            <a:r>
              <a:rPr lang="en-US" sz="2800" dirty="0">
                <a:solidFill>
                  <a:schemeClr val="tx1"/>
                </a:solidFill>
              </a:rPr>
              <a:t>Revisit desirable scale, scope, duration of QE: “pushing on a string”?</a:t>
            </a:r>
          </a:p>
          <a:p>
            <a:endParaRPr lang="en-US" dirty="0">
              <a:solidFill>
                <a:schemeClr val="tx1"/>
              </a:solidFill>
            </a:endParaRPr>
          </a:p>
        </p:txBody>
      </p:sp>
    </p:spTree>
    <p:extLst>
      <p:ext uri="{BB962C8B-B14F-4D97-AF65-F5344CB8AC3E}">
        <p14:creationId xmlns:p14="http://schemas.microsoft.com/office/powerpoint/2010/main" val="3210990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656E-3CFF-4690-A4A5-648869E65EAD}"/>
              </a:ext>
            </a:extLst>
          </p:cNvPr>
          <p:cNvSpPr>
            <a:spLocks noGrp="1"/>
          </p:cNvSpPr>
          <p:nvPr>
            <p:ph type="title"/>
          </p:nvPr>
        </p:nvSpPr>
        <p:spPr>
          <a:xfrm>
            <a:off x="-78582" y="0"/>
            <a:ext cx="12349163" cy="1325563"/>
          </a:xfrm>
        </p:spPr>
        <p:txBody>
          <a:bodyPr>
            <a:normAutofit/>
          </a:bodyPr>
          <a:lstStyle/>
          <a:p>
            <a:pPr algn="ctr"/>
            <a:r>
              <a:rPr lang="en-US" sz="4000" dirty="0" err="1"/>
              <a:t>Qtrly</a:t>
            </a:r>
            <a:r>
              <a:rPr lang="en-US" sz="4000" dirty="0"/>
              <a:t> Rolling Coefficient of EFFR-IOR on Reserves + UDD</a:t>
            </a:r>
          </a:p>
        </p:txBody>
      </p:sp>
      <p:pic>
        <p:nvPicPr>
          <p:cNvPr id="6" name="Picture 5">
            <a:extLst>
              <a:ext uri="{FF2B5EF4-FFF2-40B4-BE49-F238E27FC236}">
                <a16:creationId xmlns:a16="http://schemas.microsoft.com/office/drawing/2014/main" id="{FA5B51F4-01E5-49E0-B5DF-B8F384916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1" y="1084574"/>
            <a:ext cx="5995989" cy="5773426"/>
          </a:xfrm>
          <a:prstGeom prst="rect">
            <a:avLst/>
          </a:prstGeom>
        </p:spPr>
      </p:pic>
      <p:pic>
        <p:nvPicPr>
          <p:cNvPr id="8" name="Picture 7">
            <a:extLst>
              <a:ext uri="{FF2B5EF4-FFF2-40B4-BE49-F238E27FC236}">
                <a16:creationId xmlns:a16="http://schemas.microsoft.com/office/drawing/2014/main" id="{73589DAB-BD99-45B0-A610-A4A692F25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408" y="1128224"/>
            <a:ext cx="5726905" cy="5729776"/>
          </a:xfrm>
          <a:prstGeom prst="rect">
            <a:avLst/>
          </a:prstGeom>
        </p:spPr>
      </p:pic>
      <p:cxnSp>
        <p:nvCxnSpPr>
          <p:cNvPr id="20" name="Straight Arrow Connector 19">
            <a:extLst>
              <a:ext uri="{FF2B5EF4-FFF2-40B4-BE49-F238E27FC236}">
                <a16:creationId xmlns:a16="http://schemas.microsoft.com/office/drawing/2014/main" id="{56A3ADD7-645B-4018-8A87-C9285AF4FA9B}"/>
              </a:ext>
            </a:extLst>
          </p:cNvPr>
          <p:cNvCxnSpPr>
            <a:cxnSpLocks/>
          </p:cNvCxnSpPr>
          <p:nvPr/>
        </p:nvCxnSpPr>
        <p:spPr>
          <a:xfrm flipH="1">
            <a:off x="3980265" y="1911852"/>
            <a:ext cx="1410634" cy="69250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a:extLst>
              <a:ext uri="{FF2B5EF4-FFF2-40B4-BE49-F238E27FC236}">
                <a16:creationId xmlns:a16="http://schemas.microsoft.com/office/drawing/2014/main" id="{27680038-5820-4E92-9375-D76E4BEBB725}"/>
              </a:ext>
            </a:extLst>
          </p:cNvPr>
          <p:cNvCxnSpPr>
            <a:cxnSpLocks/>
          </p:cNvCxnSpPr>
          <p:nvPr/>
        </p:nvCxnSpPr>
        <p:spPr>
          <a:xfrm>
            <a:off x="5390899" y="1911852"/>
            <a:ext cx="315925" cy="12154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TextBox 21">
            <a:extLst>
              <a:ext uri="{FF2B5EF4-FFF2-40B4-BE49-F238E27FC236}">
                <a16:creationId xmlns:a16="http://schemas.microsoft.com/office/drawing/2014/main" id="{D66F6CF4-D0B4-4303-8A30-0440918D84B9}"/>
              </a:ext>
            </a:extLst>
          </p:cNvPr>
          <p:cNvSpPr txBox="1"/>
          <p:nvPr/>
        </p:nvSpPr>
        <p:spPr>
          <a:xfrm>
            <a:off x="5535984" y="1365391"/>
            <a:ext cx="4595040" cy="1200329"/>
          </a:xfrm>
          <a:prstGeom prst="rect">
            <a:avLst/>
          </a:prstGeom>
          <a:noFill/>
        </p:spPr>
        <p:txBody>
          <a:bodyPr wrap="none" rtlCol="0">
            <a:spAutoFit/>
          </a:bodyPr>
          <a:lstStyle/>
          <a:p>
            <a:pPr algn="ctr"/>
            <a:r>
              <a:rPr lang="en-US" sz="2400" dirty="0">
                <a:solidFill>
                  <a:srgbClr val="FF0000"/>
                </a:solidFill>
              </a:rPr>
              <a:t>              Illiquidity rises during</a:t>
            </a:r>
          </a:p>
          <a:p>
            <a:pPr algn="ctr"/>
            <a:r>
              <a:rPr lang="en-US" sz="2400" dirty="0">
                <a:solidFill>
                  <a:srgbClr val="FF0000"/>
                </a:solidFill>
              </a:rPr>
              <a:t>Active QT (especially pandemic-QT)</a:t>
            </a:r>
          </a:p>
          <a:p>
            <a:pPr algn="ctr"/>
            <a:r>
              <a:rPr lang="en-US" sz="2400" dirty="0">
                <a:solidFill>
                  <a:srgbClr val="FF0000"/>
                </a:solidFill>
              </a:rPr>
              <a:t>by the Fed</a:t>
            </a:r>
          </a:p>
        </p:txBody>
      </p:sp>
      <p:cxnSp>
        <p:nvCxnSpPr>
          <p:cNvPr id="23" name="Straight Arrow Connector 22">
            <a:extLst>
              <a:ext uri="{FF2B5EF4-FFF2-40B4-BE49-F238E27FC236}">
                <a16:creationId xmlns:a16="http://schemas.microsoft.com/office/drawing/2014/main" id="{46948A8E-1F59-47FF-81BF-7B88E7B58512}"/>
              </a:ext>
            </a:extLst>
          </p:cNvPr>
          <p:cNvCxnSpPr>
            <a:cxnSpLocks/>
          </p:cNvCxnSpPr>
          <p:nvPr/>
        </p:nvCxnSpPr>
        <p:spPr>
          <a:xfrm>
            <a:off x="9674175" y="2258104"/>
            <a:ext cx="37253" cy="17131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FF2B5EF4-FFF2-40B4-BE49-F238E27FC236}">
                <a16:creationId xmlns:a16="http://schemas.microsoft.com/office/drawing/2014/main" id="{A64B9D7A-476D-4B57-88BA-935DC950A57C}"/>
              </a:ext>
            </a:extLst>
          </p:cNvPr>
          <p:cNvCxnSpPr>
            <a:cxnSpLocks/>
          </p:cNvCxnSpPr>
          <p:nvPr/>
        </p:nvCxnSpPr>
        <p:spPr>
          <a:xfrm>
            <a:off x="9674175" y="2277363"/>
            <a:ext cx="1446263" cy="699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Rectangle 10">
            <a:extLst>
              <a:ext uri="{FF2B5EF4-FFF2-40B4-BE49-F238E27FC236}">
                <a16:creationId xmlns:a16="http://schemas.microsoft.com/office/drawing/2014/main" id="{5BDADE63-8E90-4433-B802-C31532F9298F}"/>
              </a:ext>
            </a:extLst>
          </p:cNvPr>
          <p:cNvSpPr/>
          <p:nvPr/>
        </p:nvSpPr>
        <p:spPr>
          <a:xfrm>
            <a:off x="2587793" y="5439846"/>
            <a:ext cx="1015663" cy="369332"/>
          </a:xfrm>
          <a:prstGeom prst="rect">
            <a:avLst/>
          </a:prstGeom>
        </p:spPr>
        <p:txBody>
          <a:bodyPr wrap="none">
            <a:spAutoFit/>
          </a:bodyPr>
          <a:lstStyle/>
          <a:p>
            <a:r>
              <a:rPr lang="en-US" dirty="0"/>
              <a:t>Reserves</a:t>
            </a:r>
          </a:p>
        </p:txBody>
      </p:sp>
      <p:sp>
        <p:nvSpPr>
          <p:cNvPr id="15" name="Rectangle 14">
            <a:extLst>
              <a:ext uri="{FF2B5EF4-FFF2-40B4-BE49-F238E27FC236}">
                <a16:creationId xmlns:a16="http://schemas.microsoft.com/office/drawing/2014/main" id="{84C87987-5F6B-4A50-9601-BFC953B43A0E}"/>
              </a:ext>
            </a:extLst>
          </p:cNvPr>
          <p:cNvSpPr/>
          <p:nvPr/>
        </p:nvSpPr>
        <p:spPr>
          <a:xfrm>
            <a:off x="7914985" y="5439846"/>
            <a:ext cx="3269036" cy="369332"/>
          </a:xfrm>
          <a:prstGeom prst="rect">
            <a:avLst/>
          </a:prstGeom>
        </p:spPr>
        <p:txBody>
          <a:bodyPr wrap="none">
            <a:spAutoFit/>
          </a:bodyPr>
          <a:lstStyle/>
          <a:p>
            <a:r>
              <a:rPr lang="en-US" dirty="0"/>
              <a:t>Uninsured Demandable Deposits</a:t>
            </a:r>
          </a:p>
        </p:txBody>
      </p:sp>
    </p:spTree>
    <p:extLst>
      <p:ext uri="{BB962C8B-B14F-4D97-AF65-F5344CB8AC3E}">
        <p14:creationId xmlns:p14="http://schemas.microsoft.com/office/powerpoint/2010/main" val="1037806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10274" cy="1325563"/>
          </a:xfrm>
        </p:spPr>
        <p:txBody>
          <a:bodyPr/>
          <a:lstStyle/>
          <a:p>
            <a:r>
              <a:rPr lang="en-US" dirty="0"/>
              <a:t>Why would banks engage in asset-swap in QT?</a:t>
            </a:r>
          </a:p>
        </p:txBody>
      </p:sp>
      <p:sp>
        <p:nvSpPr>
          <p:cNvPr id="3" name="Content Placeholder 2"/>
          <p:cNvSpPr>
            <a:spLocks noGrp="1"/>
          </p:cNvSpPr>
          <p:nvPr>
            <p:ph idx="1"/>
          </p:nvPr>
        </p:nvSpPr>
        <p:spPr>
          <a:xfrm>
            <a:off x="838199" y="1825624"/>
            <a:ext cx="11199829" cy="4622309"/>
          </a:xfrm>
        </p:spPr>
        <p:txBody>
          <a:bodyPr>
            <a:normAutofit lnSpcReduction="10000"/>
          </a:bodyPr>
          <a:lstStyle/>
          <a:p>
            <a:r>
              <a:rPr lang="en-US" dirty="0"/>
              <a:t>Suppose banks assume that      &gt; 0 in the liquidity stressed state</a:t>
            </a:r>
          </a:p>
          <a:p>
            <a:r>
              <a:rPr lang="en-US" dirty="0"/>
              <a:t>Then banks desire liquid assets in QT (</a:t>
            </a:r>
            <a:r>
              <a:rPr lang="en-US" i="1" dirty="0"/>
              <a:t>s</a:t>
            </a:r>
            <a:r>
              <a:rPr lang="en-US" dirty="0"/>
              <a:t> = 1) if and only if</a:t>
            </a:r>
          </a:p>
          <a:p>
            <a:pPr marL="0" indent="0">
              <a:buNone/>
            </a:pPr>
            <a:endParaRPr lang="en-US" dirty="0"/>
          </a:p>
          <a:p>
            <a:pPr marL="0" indent="0">
              <a:buNone/>
            </a:pPr>
            <a:endParaRPr lang="en-US" dirty="0"/>
          </a:p>
          <a:p>
            <a:r>
              <a:rPr lang="en-US" dirty="0"/>
              <a:t>Likely the case if </a:t>
            </a:r>
          </a:p>
          <a:p>
            <a:pPr>
              <a:buFontTx/>
              <a:buChar char="-"/>
            </a:pPr>
            <a:r>
              <a:rPr lang="en-US" dirty="0"/>
              <a:t>Securities are priced low</a:t>
            </a:r>
          </a:p>
          <a:p>
            <a:pPr>
              <a:buFontTx/>
              <a:buChar char="-"/>
            </a:pPr>
            <a:r>
              <a:rPr lang="en-US" dirty="0"/>
              <a:t>Expected haircut in LOLR is low</a:t>
            </a:r>
          </a:p>
          <a:p>
            <a:pPr>
              <a:buFontTx/>
              <a:buChar char="-"/>
            </a:pPr>
            <a:r>
              <a:rPr lang="en-US" dirty="0"/>
              <a:t>Expected probability of liquidity stress is low</a:t>
            </a:r>
          </a:p>
          <a:p>
            <a:r>
              <a:rPr lang="en-US" u="sng" dirty="0"/>
              <a:t>Intuition</a:t>
            </a:r>
            <a:r>
              <a:rPr lang="en-US" dirty="0"/>
              <a:t>: Individual banks while managing private liquidity risk, taking as given the aggregate liquidity risk, engender aggregate liquidity risk!</a:t>
            </a:r>
          </a:p>
          <a:p>
            <a:endParaRPr lang="en-US" dirty="0"/>
          </a:p>
        </p:txBody>
      </p:sp>
      <p:graphicFrame>
        <p:nvGraphicFramePr>
          <p:cNvPr id="4" name="Object 3">
            <a:extLst>
              <a:ext uri="{FF2B5EF4-FFF2-40B4-BE49-F238E27FC236}">
                <a16:creationId xmlns:a16="http://schemas.microsoft.com/office/drawing/2014/main" id="{44399A77-D947-4A4B-A3F7-1A2C73588B91}"/>
              </a:ext>
            </a:extLst>
          </p:cNvPr>
          <p:cNvGraphicFramePr>
            <a:graphicFrameLocks noChangeAspect="1"/>
          </p:cNvGraphicFramePr>
          <p:nvPr>
            <p:extLst/>
          </p:nvPr>
        </p:nvGraphicFramePr>
        <p:xfrm>
          <a:off x="5198807" y="1650273"/>
          <a:ext cx="400050" cy="715963"/>
        </p:xfrm>
        <a:graphic>
          <a:graphicData uri="http://schemas.openxmlformats.org/presentationml/2006/ole">
            <mc:AlternateContent xmlns:mc="http://schemas.openxmlformats.org/markup-compatibility/2006">
              <mc:Choice xmlns:v="urn:schemas-microsoft-com:vml" Requires="v">
                <p:oleObj spid="_x0000_s75788" name="Equation" r:id="rId4" imgW="399415" imgH="716346" progId="Equation.DSMT4">
                  <p:embed/>
                </p:oleObj>
              </mc:Choice>
              <mc:Fallback>
                <p:oleObj name="Equation" r:id="rId4" imgW="399415" imgH="716346" progId="Equation.DSMT4">
                  <p:embed/>
                  <p:pic>
                    <p:nvPicPr>
                      <p:cNvPr id="4" name="Object 3">
                        <a:extLst>
                          <a:ext uri="{FF2B5EF4-FFF2-40B4-BE49-F238E27FC236}">
                            <a16:creationId xmlns:a16="http://schemas.microsoft.com/office/drawing/2014/main" id="{44399A77-D947-4A4B-A3F7-1A2C73588B91}"/>
                          </a:ext>
                        </a:extLst>
                      </p:cNvPr>
                      <p:cNvPicPr/>
                      <p:nvPr/>
                    </p:nvPicPr>
                    <p:blipFill>
                      <a:blip r:embed="rId5"/>
                      <a:stretch>
                        <a:fillRect/>
                      </a:stretch>
                    </p:blipFill>
                    <p:spPr>
                      <a:xfrm>
                        <a:off x="5198807" y="1650273"/>
                        <a:ext cx="400050" cy="7159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2C80C65-0BA5-4184-929D-0C309DF5CC15}"/>
              </a:ext>
            </a:extLst>
          </p:cNvPr>
          <p:cNvGraphicFramePr>
            <a:graphicFrameLocks noChangeAspect="1"/>
          </p:cNvGraphicFramePr>
          <p:nvPr>
            <p:extLst/>
          </p:nvPr>
        </p:nvGraphicFramePr>
        <p:xfrm>
          <a:off x="1300978" y="2719342"/>
          <a:ext cx="3003269" cy="953413"/>
        </p:xfrm>
        <a:graphic>
          <a:graphicData uri="http://schemas.openxmlformats.org/presentationml/2006/ole">
            <mc:AlternateContent xmlns:mc="http://schemas.openxmlformats.org/markup-compatibility/2006">
              <mc:Choice xmlns:v="urn:schemas-microsoft-com:vml" Requires="v">
                <p:oleObj spid="_x0000_s75789" name="Equation" r:id="rId6" imgW="1409400" imgH="431640" progId="Equation.DSMT4">
                  <p:embed/>
                </p:oleObj>
              </mc:Choice>
              <mc:Fallback>
                <p:oleObj name="Equation" r:id="rId6" imgW="1409400" imgH="431640" progId="Equation.DSMT4">
                  <p:embed/>
                  <p:pic>
                    <p:nvPicPr>
                      <p:cNvPr id="5" name="Object 4">
                        <a:extLst>
                          <a:ext uri="{FF2B5EF4-FFF2-40B4-BE49-F238E27FC236}">
                            <a16:creationId xmlns:a16="http://schemas.microsoft.com/office/drawing/2014/main" id="{B2C80C65-0BA5-4184-929D-0C309DF5CC15}"/>
                          </a:ext>
                        </a:extLst>
                      </p:cNvPr>
                      <p:cNvPicPr/>
                      <p:nvPr/>
                    </p:nvPicPr>
                    <p:blipFill>
                      <a:blip r:embed="rId7"/>
                      <a:stretch>
                        <a:fillRect/>
                      </a:stretch>
                    </p:blipFill>
                    <p:spPr>
                      <a:xfrm>
                        <a:off x="1300978" y="2719342"/>
                        <a:ext cx="3003269" cy="953413"/>
                      </a:xfrm>
                      <a:prstGeom prst="rect">
                        <a:avLst/>
                      </a:prstGeom>
                    </p:spPr>
                  </p:pic>
                </p:oleObj>
              </mc:Fallback>
            </mc:AlternateContent>
          </a:graphicData>
        </a:graphic>
      </p:graphicFrame>
    </p:spTree>
    <p:extLst>
      <p:ext uri="{BB962C8B-B14F-4D97-AF65-F5344CB8AC3E}">
        <p14:creationId xmlns:p14="http://schemas.microsoft.com/office/powerpoint/2010/main" val="3264167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C6E35C-E67D-4865-91BA-1E9E015AF627}"/>
              </a:ext>
            </a:extLst>
          </p:cNvPr>
          <p:cNvPicPr>
            <a:picLocks noChangeAspect="1"/>
          </p:cNvPicPr>
          <p:nvPr/>
        </p:nvPicPr>
        <p:blipFill>
          <a:blip r:embed="rId3"/>
          <a:stretch>
            <a:fillRect/>
          </a:stretch>
        </p:blipFill>
        <p:spPr>
          <a:xfrm>
            <a:off x="1132753" y="270607"/>
            <a:ext cx="9388699" cy="2765818"/>
          </a:xfrm>
          <a:prstGeom prst="rect">
            <a:avLst/>
          </a:prstGeom>
        </p:spPr>
      </p:pic>
      <p:sp>
        <p:nvSpPr>
          <p:cNvPr id="4" name="TextBox 3">
            <a:extLst>
              <a:ext uri="{FF2B5EF4-FFF2-40B4-BE49-F238E27FC236}">
                <a16:creationId xmlns:a16="http://schemas.microsoft.com/office/drawing/2014/main" id="{F395D89A-DBA3-4959-8953-4268455CAD9F}"/>
              </a:ext>
            </a:extLst>
          </p:cNvPr>
          <p:cNvSpPr txBox="1"/>
          <p:nvPr/>
        </p:nvSpPr>
        <p:spPr>
          <a:xfrm>
            <a:off x="10678270" y="1356616"/>
            <a:ext cx="1402361" cy="923330"/>
          </a:xfrm>
          <a:prstGeom prst="rect">
            <a:avLst/>
          </a:prstGeom>
          <a:noFill/>
        </p:spPr>
        <p:txBody>
          <a:bodyPr wrap="square" rtlCol="0">
            <a:spAutoFit/>
          </a:bodyPr>
          <a:lstStyle/>
          <a:p>
            <a:r>
              <a:rPr lang="en-US" dirty="0">
                <a:solidFill>
                  <a:srgbClr val="FF0000"/>
                </a:solidFill>
              </a:rPr>
              <a:t>Will run to</a:t>
            </a:r>
          </a:p>
          <a:p>
            <a:r>
              <a:rPr lang="en-US" dirty="0">
                <a:solidFill>
                  <a:srgbClr val="FF0000"/>
                </a:solidFill>
              </a:rPr>
              <a:t>“safe” banks if stressed </a:t>
            </a:r>
          </a:p>
        </p:txBody>
      </p:sp>
      <p:sp>
        <p:nvSpPr>
          <p:cNvPr id="9" name="TextBox 8">
            <a:extLst>
              <a:ext uri="{FF2B5EF4-FFF2-40B4-BE49-F238E27FC236}">
                <a16:creationId xmlns:a16="http://schemas.microsoft.com/office/drawing/2014/main" id="{EA774E61-9043-4B6C-ACFB-42E4B5883064}"/>
              </a:ext>
            </a:extLst>
          </p:cNvPr>
          <p:cNvSpPr txBox="1"/>
          <p:nvPr/>
        </p:nvSpPr>
        <p:spPr>
          <a:xfrm>
            <a:off x="10779964" y="5252970"/>
            <a:ext cx="1040670" cy="923330"/>
          </a:xfrm>
          <a:prstGeom prst="rect">
            <a:avLst/>
          </a:prstGeom>
          <a:noFill/>
        </p:spPr>
        <p:txBody>
          <a:bodyPr wrap="none" rtlCol="0">
            <a:spAutoFit/>
          </a:bodyPr>
          <a:lstStyle/>
          <a:p>
            <a:r>
              <a:rPr lang="en-US" dirty="0">
                <a:solidFill>
                  <a:srgbClr val="FF0000"/>
                </a:solidFill>
              </a:rPr>
              <a:t>Liquidity </a:t>
            </a:r>
          </a:p>
          <a:p>
            <a:r>
              <a:rPr lang="en-US" dirty="0">
                <a:solidFill>
                  <a:srgbClr val="FF0000"/>
                </a:solidFill>
              </a:rPr>
              <a:t>Demand </a:t>
            </a:r>
          </a:p>
          <a:p>
            <a:r>
              <a:rPr lang="en-US" dirty="0">
                <a:solidFill>
                  <a:srgbClr val="FF0000"/>
                </a:solidFill>
              </a:rPr>
              <a:t>at date 1</a:t>
            </a:r>
          </a:p>
        </p:txBody>
      </p:sp>
      <p:pic>
        <p:nvPicPr>
          <p:cNvPr id="5" name="Picture 4">
            <a:extLst>
              <a:ext uri="{FF2B5EF4-FFF2-40B4-BE49-F238E27FC236}">
                <a16:creationId xmlns:a16="http://schemas.microsoft.com/office/drawing/2014/main" id="{B8918CAF-7ABF-4D95-871A-47C0A7A5B4D0}"/>
              </a:ext>
            </a:extLst>
          </p:cNvPr>
          <p:cNvPicPr>
            <a:picLocks noChangeAspect="1"/>
          </p:cNvPicPr>
          <p:nvPr/>
        </p:nvPicPr>
        <p:blipFill>
          <a:blip r:embed="rId4"/>
          <a:stretch>
            <a:fillRect/>
          </a:stretch>
        </p:blipFill>
        <p:spPr>
          <a:xfrm>
            <a:off x="1131773" y="3102704"/>
            <a:ext cx="9350062" cy="3796537"/>
          </a:xfrm>
          <a:prstGeom prst="rect">
            <a:avLst/>
          </a:prstGeom>
        </p:spPr>
      </p:pic>
      <p:sp>
        <p:nvSpPr>
          <p:cNvPr id="14" name="TextBox 13">
            <a:extLst>
              <a:ext uri="{FF2B5EF4-FFF2-40B4-BE49-F238E27FC236}">
                <a16:creationId xmlns:a16="http://schemas.microsoft.com/office/drawing/2014/main" id="{D553578F-2479-4CA1-B1AF-0EE440B6BC21}"/>
              </a:ext>
            </a:extLst>
          </p:cNvPr>
          <p:cNvSpPr txBox="1"/>
          <p:nvPr/>
        </p:nvSpPr>
        <p:spPr>
          <a:xfrm>
            <a:off x="21791" y="4350308"/>
            <a:ext cx="1233479" cy="646331"/>
          </a:xfrm>
          <a:prstGeom prst="rect">
            <a:avLst/>
          </a:prstGeom>
          <a:noFill/>
        </p:spPr>
        <p:txBody>
          <a:bodyPr wrap="none" rtlCol="0">
            <a:spAutoFit/>
          </a:bodyPr>
          <a:lstStyle/>
          <a:p>
            <a:r>
              <a:rPr lang="en-US" dirty="0">
                <a:solidFill>
                  <a:srgbClr val="FF0000"/>
                </a:solidFill>
              </a:rPr>
              <a:t>Rescue </a:t>
            </a:r>
          </a:p>
          <a:p>
            <a:r>
              <a:rPr lang="en-US" dirty="0" smtClean="0">
                <a:solidFill>
                  <a:srgbClr val="FF0000"/>
                </a:solidFill>
              </a:rPr>
              <a:t>investment</a:t>
            </a:r>
            <a:endParaRPr lang="en-US" dirty="0">
              <a:solidFill>
                <a:srgbClr val="FF0000"/>
              </a:solidFill>
            </a:endParaRPr>
          </a:p>
        </p:txBody>
      </p:sp>
      <p:cxnSp>
        <p:nvCxnSpPr>
          <p:cNvPr id="15" name="Straight Arrow Connector 14">
            <a:extLst>
              <a:ext uri="{FF2B5EF4-FFF2-40B4-BE49-F238E27FC236}">
                <a16:creationId xmlns:a16="http://schemas.microsoft.com/office/drawing/2014/main" id="{161918D4-1C17-423A-B3D4-52D87783A35E}"/>
              </a:ext>
            </a:extLst>
          </p:cNvPr>
          <p:cNvCxnSpPr>
            <a:cxnSpLocks/>
          </p:cNvCxnSpPr>
          <p:nvPr/>
        </p:nvCxnSpPr>
        <p:spPr>
          <a:xfrm flipV="1">
            <a:off x="1597538" y="4672494"/>
            <a:ext cx="52705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F73FB3-F2EF-4D2A-B4E5-75B53A9159B6}"/>
              </a:ext>
            </a:extLst>
          </p:cNvPr>
          <p:cNvCxnSpPr>
            <a:cxnSpLocks/>
          </p:cNvCxnSpPr>
          <p:nvPr/>
        </p:nvCxnSpPr>
        <p:spPr>
          <a:xfrm flipH="1" flipV="1">
            <a:off x="10249578" y="4672494"/>
            <a:ext cx="504334" cy="808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8218A7-5B0F-450A-9649-4FC0C406A8D8}"/>
              </a:ext>
            </a:extLst>
          </p:cNvPr>
          <p:cNvCxnSpPr/>
          <p:nvPr/>
        </p:nvCxnSpPr>
        <p:spPr>
          <a:xfrm flipH="1">
            <a:off x="10249578" y="5480844"/>
            <a:ext cx="4760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4790F8B-0290-4F94-8619-4C381FB32429}"/>
              </a:ext>
            </a:extLst>
          </p:cNvPr>
          <p:cNvSpPr txBox="1"/>
          <p:nvPr/>
        </p:nvSpPr>
        <p:spPr>
          <a:xfrm>
            <a:off x="5453369" y="5252970"/>
            <a:ext cx="2632382" cy="923330"/>
          </a:xfrm>
          <a:prstGeom prst="rect">
            <a:avLst/>
          </a:prstGeom>
          <a:noFill/>
        </p:spPr>
        <p:txBody>
          <a:bodyPr wrap="square" rtlCol="0">
            <a:spAutoFit/>
          </a:bodyPr>
          <a:lstStyle/>
          <a:p>
            <a:r>
              <a:rPr lang="en-US" dirty="0">
                <a:solidFill>
                  <a:srgbClr val="FF0000"/>
                </a:solidFill>
              </a:rPr>
              <a:t>Shrinkage </a:t>
            </a:r>
            <a:endParaRPr lang="en-US" dirty="0" smtClean="0">
              <a:solidFill>
                <a:srgbClr val="FF0000"/>
              </a:solidFill>
            </a:endParaRPr>
          </a:p>
          <a:p>
            <a:r>
              <a:rPr lang="en-US" dirty="0" smtClean="0">
                <a:solidFill>
                  <a:srgbClr val="FF0000"/>
                </a:solidFill>
              </a:rPr>
              <a:t>or unusable </a:t>
            </a:r>
          </a:p>
          <a:p>
            <a:r>
              <a:rPr lang="en-US" dirty="0" smtClean="0">
                <a:solidFill>
                  <a:srgbClr val="FF0000"/>
                </a:solidFill>
              </a:rPr>
              <a:t>reserves</a:t>
            </a:r>
            <a:endParaRPr lang="en-US" dirty="0">
              <a:solidFill>
                <a:srgbClr val="FF0000"/>
              </a:solidFill>
            </a:endParaRPr>
          </a:p>
        </p:txBody>
      </p:sp>
      <p:cxnSp>
        <p:nvCxnSpPr>
          <p:cNvPr id="6" name="Straight Arrow Connector 5"/>
          <p:cNvCxnSpPr/>
          <p:nvPr/>
        </p:nvCxnSpPr>
        <p:spPr>
          <a:xfrm flipV="1">
            <a:off x="6915614" y="5480844"/>
            <a:ext cx="392340" cy="26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72FA37A-A0AC-43A1-BD4F-73F405D4045B}"/>
              </a:ext>
            </a:extLst>
          </p:cNvPr>
          <p:cNvCxnSpPr/>
          <p:nvPr/>
        </p:nvCxnSpPr>
        <p:spPr>
          <a:xfrm>
            <a:off x="10030120" y="1541282"/>
            <a:ext cx="568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566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C6E35C-E67D-4865-91BA-1E9E015AF627}"/>
              </a:ext>
            </a:extLst>
          </p:cNvPr>
          <p:cNvPicPr>
            <a:picLocks noChangeAspect="1"/>
          </p:cNvPicPr>
          <p:nvPr/>
        </p:nvPicPr>
        <p:blipFill>
          <a:blip r:embed="rId3"/>
          <a:stretch>
            <a:fillRect/>
          </a:stretch>
        </p:blipFill>
        <p:spPr>
          <a:xfrm>
            <a:off x="1045210" y="73466"/>
            <a:ext cx="9388699" cy="2765818"/>
          </a:xfrm>
          <a:prstGeom prst="rect">
            <a:avLst/>
          </a:prstGeom>
        </p:spPr>
      </p:pic>
      <p:pic>
        <p:nvPicPr>
          <p:cNvPr id="3" name="Picture 2">
            <a:extLst>
              <a:ext uri="{FF2B5EF4-FFF2-40B4-BE49-F238E27FC236}">
                <a16:creationId xmlns:a16="http://schemas.microsoft.com/office/drawing/2014/main" id="{D8DFC6E9-A74F-4AA7-B0DF-AADA6F90B572}"/>
              </a:ext>
            </a:extLst>
          </p:cNvPr>
          <p:cNvPicPr>
            <a:picLocks noChangeAspect="1"/>
          </p:cNvPicPr>
          <p:nvPr/>
        </p:nvPicPr>
        <p:blipFill>
          <a:blip r:embed="rId4"/>
          <a:stretch>
            <a:fillRect/>
          </a:stretch>
        </p:blipFill>
        <p:spPr>
          <a:xfrm>
            <a:off x="926446" y="2470214"/>
            <a:ext cx="9427335" cy="4314319"/>
          </a:xfrm>
          <a:prstGeom prst="rect">
            <a:avLst/>
          </a:prstGeom>
        </p:spPr>
      </p:pic>
      <p:sp>
        <p:nvSpPr>
          <p:cNvPr id="9" name="TextBox 8">
            <a:extLst>
              <a:ext uri="{FF2B5EF4-FFF2-40B4-BE49-F238E27FC236}">
                <a16:creationId xmlns:a16="http://schemas.microsoft.com/office/drawing/2014/main" id="{BEF38506-B203-416F-8D6F-516E1FE607EC}"/>
              </a:ext>
            </a:extLst>
          </p:cNvPr>
          <p:cNvSpPr txBox="1"/>
          <p:nvPr/>
        </p:nvSpPr>
        <p:spPr>
          <a:xfrm>
            <a:off x="5001334" y="4252159"/>
            <a:ext cx="987771" cy="646331"/>
          </a:xfrm>
          <a:prstGeom prst="rect">
            <a:avLst/>
          </a:prstGeom>
          <a:noFill/>
        </p:spPr>
        <p:txBody>
          <a:bodyPr wrap="none" rtlCol="0">
            <a:spAutoFit/>
          </a:bodyPr>
          <a:lstStyle/>
          <a:p>
            <a:r>
              <a:rPr lang="en-US" dirty="0">
                <a:solidFill>
                  <a:srgbClr val="FF0000"/>
                </a:solidFill>
              </a:rPr>
              <a:t>Liquidity</a:t>
            </a:r>
          </a:p>
          <a:p>
            <a:r>
              <a:rPr lang="en-US" dirty="0">
                <a:solidFill>
                  <a:srgbClr val="FF0000"/>
                </a:solidFill>
              </a:rPr>
              <a:t>Supply</a:t>
            </a:r>
          </a:p>
        </p:txBody>
      </p:sp>
      <p:cxnSp>
        <p:nvCxnSpPr>
          <p:cNvPr id="11" name="Straight Arrow Connector 10">
            <a:extLst>
              <a:ext uri="{FF2B5EF4-FFF2-40B4-BE49-F238E27FC236}">
                <a16:creationId xmlns:a16="http://schemas.microsoft.com/office/drawing/2014/main" id="{386526B5-1FD3-40AE-AA86-93E5F709352C}"/>
              </a:ext>
            </a:extLst>
          </p:cNvPr>
          <p:cNvCxnSpPr>
            <a:cxnSpLocks/>
          </p:cNvCxnSpPr>
          <p:nvPr/>
        </p:nvCxnSpPr>
        <p:spPr>
          <a:xfrm>
            <a:off x="5989105" y="4573934"/>
            <a:ext cx="6112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FC0651-E409-4FD3-A268-7722FE474782}"/>
              </a:ext>
            </a:extLst>
          </p:cNvPr>
          <p:cNvSpPr txBox="1"/>
          <p:nvPr/>
        </p:nvSpPr>
        <p:spPr>
          <a:xfrm>
            <a:off x="4839737" y="5236032"/>
            <a:ext cx="2632382" cy="369332"/>
          </a:xfrm>
          <a:prstGeom prst="rect">
            <a:avLst/>
          </a:prstGeom>
          <a:noFill/>
        </p:spPr>
        <p:txBody>
          <a:bodyPr wrap="square" rtlCol="0">
            <a:spAutoFit/>
          </a:bodyPr>
          <a:lstStyle/>
          <a:p>
            <a:r>
              <a:rPr lang="en-US" dirty="0">
                <a:solidFill>
                  <a:srgbClr val="FF0000"/>
                </a:solidFill>
              </a:rPr>
              <a:t>Available reserves</a:t>
            </a:r>
          </a:p>
        </p:txBody>
      </p:sp>
      <p:cxnSp>
        <p:nvCxnSpPr>
          <p:cNvPr id="15" name="Straight Arrow Connector 14">
            <a:extLst>
              <a:ext uri="{FF2B5EF4-FFF2-40B4-BE49-F238E27FC236}">
                <a16:creationId xmlns:a16="http://schemas.microsoft.com/office/drawing/2014/main" id="{5F11DC62-8375-46AF-BFD1-A01A2B3CCBA5}"/>
              </a:ext>
            </a:extLst>
          </p:cNvPr>
          <p:cNvCxnSpPr>
            <a:cxnSpLocks/>
          </p:cNvCxnSpPr>
          <p:nvPr/>
        </p:nvCxnSpPr>
        <p:spPr>
          <a:xfrm flipV="1">
            <a:off x="6030012" y="4810869"/>
            <a:ext cx="1676400" cy="425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D67D89B-3E73-4B75-8594-123B29C8DE7A}"/>
              </a:ext>
            </a:extLst>
          </p:cNvPr>
          <p:cNvSpPr txBox="1"/>
          <p:nvPr/>
        </p:nvSpPr>
        <p:spPr>
          <a:xfrm>
            <a:off x="10353781" y="2622893"/>
            <a:ext cx="1076385" cy="646331"/>
          </a:xfrm>
          <a:prstGeom prst="rect">
            <a:avLst/>
          </a:prstGeom>
          <a:noFill/>
        </p:spPr>
        <p:txBody>
          <a:bodyPr wrap="none" rtlCol="0">
            <a:spAutoFit/>
          </a:bodyPr>
          <a:lstStyle/>
          <a:p>
            <a:r>
              <a:rPr lang="en-US" dirty="0">
                <a:solidFill>
                  <a:srgbClr val="FF0000"/>
                </a:solidFill>
              </a:rPr>
              <a:t>“Tainted”</a:t>
            </a:r>
          </a:p>
          <a:p>
            <a:r>
              <a:rPr lang="en-US" dirty="0">
                <a:solidFill>
                  <a:srgbClr val="FF0000"/>
                </a:solidFill>
              </a:rPr>
              <a:t>     Bank</a:t>
            </a:r>
          </a:p>
        </p:txBody>
      </p:sp>
      <p:sp>
        <p:nvSpPr>
          <p:cNvPr id="4" name="Rectangle 3"/>
          <p:cNvSpPr/>
          <p:nvPr/>
        </p:nvSpPr>
        <p:spPr>
          <a:xfrm>
            <a:off x="926446" y="259616"/>
            <a:ext cx="3895646" cy="63735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00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33" y="0"/>
            <a:ext cx="11861940" cy="1325563"/>
          </a:xfrm>
        </p:spPr>
        <p:txBody>
          <a:bodyPr>
            <a:normAutofit/>
          </a:bodyPr>
          <a:lstStyle/>
          <a:p>
            <a:r>
              <a:rPr lang="en-US" sz="3600" dirty="0"/>
              <a:t>QE: Buying from </a:t>
            </a:r>
            <a:r>
              <a:rPr lang="en-US" sz="3600" dirty="0" smtClean="0"/>
              <a:t>bank, no expansion </a:t>
            </a:r>
            <a:r>
              <a:rPr lang="en-US" sz="3600" dirty="0"/>
              <a:t>of bank balance sheet</a:t>
            </a:r>
          </a:p>
        </p:txBody>
      </p:sp>
      <p:sp>
        <p:nvSpPr>
          <p:cNvPr id="6" name="TextBox 5">
            <a:extLst>
              <a:ext uri="{FF2B5EF4-FFF2-40B4-BE49-F238E27FC236}">
                <a16:creationId xmlns:a16="http://schemas.microsoft.com/office/drawing/2014/main" id="{57DA5733-59A1-4E69-B384-349A238747E9}"/>
              </a:ext>
            </a:extLst>
          </p:cNvPr>
          <p:cNvSpPr txBox="1"/>
          <p:nvPr/>
        </p:nvSpPr>
        <p:spPr>
          <a:xfrm>
            <a:off x="402014" y="6331861"/>
            <a:ext cx="11492377" cy="369332"/>
          </a:xfrm>
          <a:prstGeom prst="rect">
            <a:avLst/>
          </a:prstGeom>
          <a:noFill/>
        </p:spPr>
        <p:txBody>
          <a:bodyPr wrap="none" rtlCol="0">
            <a:spAutoFit/>
          </a:bodyPr>
          <a:lstStyle/>
          <a:p>
            <a:r>
              <a:rPr lang="en-US" dirty="0"/>
              <a:t>Source: “How the Fed Changes the Size of its Balance Sheet” (Leonard, Martin and Potter, </a:t>
            </a:r>
            <a:r>
              <a:rPr lang="en-US" i="1" dirty="0"/>
              <a:t>Liberty Street Economics, </a:t>
            </a:r>
            <a:r>
              <a:rPr lang="en-US" dirty="0"/>
              <a:t>2017)</a:t>
            </a:r>
          </a:p>
        </p:txBody>
      </p:sp>
      <p:sp>
        <p:nvSpPr>
          <p:cNvPr id="10" name="Oval 9">
            <a:extLst>
              <a:ext uri="{FF2B5EF4-FFF2-40B4-BE49-F238E27FC236}">
                <a16:creationId xmlns:a16="http://schemas.microsoft.com/office/drawing/2014/main" id="{FAB394C0-EEBB-4B3B-9B76-3245D16EA6F7}"/>
              </a:ext>
            </a:extLst>
          </p:cNvPr>
          <p:cNvSpPr/>
          <p:nvPr/>
        </p:nvSpPr>
        <p:spPr>
          <a:xfrm>
            <a:off x="10225113" y="2485551"/>
            <a:ext cx="1758073" cy="2283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Asset </a:t>
            </a:r>
          </a:p>
          <a:p>
            <a:pPr algn="ctr"/>
            <a:r>
              <a:rPr lang="en-US" sz="2400" dirty="0"/>
              <a:t>swap </a:t>
            </a:r>
          </a:p>
          <a:p>
            <a:pPr algn="ctr"/>
            <a:r>
              <a:rPr lang="en-US" sz="2400" dirty="0"/>
              <a:t>with banks </a:t>
            </a:r>
          </a:p>
        </p:txBody>
      </p:sp>
      <p:graphicFrame>
        <p:nvGraphicFramePr>
          <p:cNvPr id="3" name="Table 2"/>
          <p:cNvGraphicFramePr>
            <a:graphicFrameLocks noGrp="1"/>
          </p:cNvGraphicFramePr>
          <p:nvPr>
            <p:extLst/>
          </p:nvPr>
        </p:nvGraphicFramePr>
        <p:xfrm>
          <a:off x="5512353" y="3922839"/>
          <a:ext cx="4447184" cy="1973281"/>
        </p:xfrm>
        <a:graphic>
          <a:graphicData uri="http://schemas.openxmlformats.org/drawingml/2006/table">
            <a:tbl>
              <a:tblPr firstRow="1" bandRow="1">
                <a:tableStyleId>{073A0DAA-6AF3-43AB-8588-CEC1D06C72B9}</a:tableStyleId>
              </a:tblPr>
              <a:tblGrid>
                <a:gridCol w="2223592">
                  <a:extLst>
                    <a:ext uri="{9D8B030D-6E8A-4147-A177-3AD203B41FA5}">
                      <a16:colId xmlns:a16="http://schemas.microsoft.com/office/drawing/2014/main" val="2262594484"/>
                    </a:ext>
                  </a:extLst>
                </a:gridCol>
                <a:gridCol w="2223592">
                  <a:extLst>
                    <a:ext uri="{9D8B030D-6E8A-4147-A177-3AD203B41FA5}">
                      <a16:colId xmlns:a16="http://schemas.microsoft.com/office/drawing/2014/main" val="3525688329"/>
                    </a:ext>
                  </a:extLst>
                </a:gridCol>
              </a:tblGrid>
              <a:tr h="325680">
                <a:tc gridSpan="2">
                  <a:txBody>
                    <a:bodyPr/>
                    <a:lstStyle/>
                    <a:p>
                      <a:pPr algn="ctr"/>
                      <a:r>
                        <a:rPr lang="en-US" sz="1600" dirty="0"/>
                        <a:t>BANKING SECTOR</a:t>
                      </a:r>
                    </a:p>
                  </a:txBody>
                  <a:tcPr/>
                </a:tc>
                <a:tc hMerge="1">
                  <a:txBody>
                    <a:bodyPr/>
                    <a:lstStyle/>
                    <a:p>
                      <a:endParaRPr lang="en-US" dirty="0"/>
                    </a:p>
                  </a:txBody>
                  <a:tcPr/>
                </a:tc>
                <a:extLst>
                  <a:ext uri="{0D108BD9-81ED-4DB2-BD59-A6C34878D82A}">
                    <a16:rowId xmlns:a16="http://schemas.microsoft.com/office/drawing/2014/main" val="2150840697"/>
                  </a:ext>
                </a:extLst>
              </a:tr>
              <a:tr h="325680">
                <a:tc>
                  <a:txBody>
                    <a:bodyPr/>
                    <a:lstStyle/>
                    <a:p>
                      <a:pPr algn="ctr"/>
                      <a:r>
                        <a:rPr lang="en-US" sz="16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6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02721">
                <a:tc>
                  <a:txBody>
                    <a:bodyPr/>
                    <a:lstStyle/>
                    <a:p>
                      <a:r>
                        <a:rPr lang="en-US" sz="1600" dirty="0">
                          <a:solidFill>
                            <a:schemeClr val="accent1">
                              <a:lumMod val="75000"/>
                            </a:schemeClr>
                          </a:solidFill>
                        </a:rPr>
                        <a:t>Treasury</a:t>
                      </a:r>
                      <a:r>
                        <a:rPr lang="en-US" sz="1600" baseline="0" dirty="0">
                          <a:solidFill>
                            <a:schemeClr val="accent1">
                              <a:lumMod val="75000"/>
                            </a:schemeClr>
                          </a:solidFill>
                        </a:rPr>
                        <a:t> securities</a:t>
                      </a:r>
                    </a:p>
                    <a:p>
                      <a:r>
                        <a:rPr lang="en-US" sz="1600" baseline="0" dirty="0">
                          <a:solidFill>
                            <a:schemeClr val="accent1">
                              <a:lumMod val="75000"/>
                            </a:schemeClr>
                          </a:solidFill>
                        </a:rPr>
                        <a:t>-$1</a:t>
                      </a:r>
                    </a:p>
                    <a:p>
                      <a:endParaRPr lang="en-US" sz="1600" baseline="0" dirty="0"/>
                    </a:p>
                    <a:p>
                      <a:r>
                        <a:rPr lang="en-US" sz="1600" baseline="0" dirty="0">
                          <a:solidFill>
                            <a:srgbClr val="C00000"/>
                          </a:solidFill>
                        </a:rPr>
                        <a:t>Reserves at the Fed +$1</a:t>
                      </a:r>
                    </a:p>
                  </a:txBody>
                  <a:tcPr/>
                </a:tc>
                <a:tc>
                  <a:txBody>
                    <a:bodyPr/>
                    <a:lstStyle/>
                    <a:p>
                      <a:r>
                        <a:rPr lang="en-US" sz="1600" dirty="0"/>
                        <a:t>Deposits</a:t>
                      </a:r>
                    </a:p>
                  </a:txBody>
                  <a:tcPr/>
                </a:tc>
                <a:extLst>
                  <a:ext uri="{0D108BD9-81ED-4DB2-BD59-A6C34878D82A}">
                    <a16:rowId xmlns:a16="http://schemas.microsoft.com/office/drawing/2014/main" val="996839358"/>
                  </a:ext>
                </a:extLst>
              </a:tr>
            </a:tbl>
          </a:graphicData>
        </a:graphic>
      </p:graphicFrame>
      <p:sp>
        <p:nvSpPr>
          <p:cNvPr id="4" name="TextBox 3"/>
          <p:cNvSpPr txBox="1"/>
          <p:nvPr/>
        </p:nvSpPr>
        <p:spPr>
          <a:xfrm>
            <a:off x="6306595" y="1185591"/>
            <a:ext cx="4447184" cy="369332"/>
          </a:xfrm>
          <a:prstGeom prst="rect">
            <a:avLst/>
          </a:prstGeom>
          <a:noFill/>
        </p:spPr>
        <p:txBody>
          <a:bodyPr wrap="square" rtlCol="0">
            <a:spAutoFit/>
          </a:bodyPr>
          <a:lstStyle/>
          <a:p>
            <a:r>
              <a:rPr lang="en-US" dirty="0" smtClean="0">
                <a:latin typeface="Garamond" panose="02020404030301010803" pitchFamily="18" charset="0"/>
              </a:rPr>
              <a:t>After purchase</a:t>
            </a:r>
            <a:endParaRPr lang="en-US" dirty="0">
              <a:latin typeface="Garamond" panose="02020404030301010803" pitchFamily="18" charset="0"/>
            </a:endParaRPr>
          </a:p>
        </p:txBody>
      </p:sp>
      <p:graphicFrame>
        <p:nvGraphicFramePr>
          <p:cNvPr id="11" name="Table 10"/>
          <p:cNvGraphicFramePr>
            <a:graphicFrameLocks noGrp="1"/>
          </p:cNvGraphicFramePr>
          <p:nvPr>
            <p:extLst/>
          </p:nvPr>
        </p:nvGraphicFramePr>
        <p:xfrm>
          <a:off x="534017" y="3922839"/>
          <a:ext cx="4447184" cy="1973281"/>
        </p:xfrm>
        <a:graphic>
          <a:graphicData uri="http://schemas.openxmlformats.org/drawingml/2006/table">
            <a:tbl>
              <a:tblPr firstRow="1" bandRow="1">
                <a:tableStyleId>{073A0DAA-6AF3-43AB-8588-CEC1D06C72B9}</a:tableStyleId>
              </a:tblPr>
              <a:tblGrid>
                <a:gridCol w="2223592">
                  <a:extLst>
                    <a:ext uri="{9D8B030D-6E8A-4147-A177-3AD203B41FA5}">
                      <a16:colId xmlns:a16="http://schemas.microsoft.com/office/drawing/2014/main" val="2262594484"/>
                    </a:ext>
                  </a:extLst>
                </a:gridCol>
                <a:gridCol w="2223592">
                  <a:extLst>
                    <a:ext uri="{9D8B030D-6E8A-4147-A177-3AD203B41FA5}">
                      <a16:colId xmlns:a16="http://schemas.microsoft.com/office/drawing/2014/main" val="3525688329"/>
                    </a:ext>
                  </a:extLst>
                </a:gridCol>
              </a:tblGrid>
              <a:tr h="325680">
                <a:tc gridSpan="2">
                  <a:txBody>
                    <a:bodyPr/>
                    <a:lstStyle/>
                    <a:p>
                      <a:pPr algn="ctr"/>
                      <a:r>
                        <a:rPr lang="en-US" sz="1600" dirty="0"/>
                        <a:t>BANKING SECTOR</a:t>
                      </a:r>
                    </a:p>
                  </a:txBody>
                  <a:tcPr/>
                </a:tc>
                <a:tc hMerge="1">
                  <a:txBody>
                    <a:bodyPr/>
                    <a:lstStyle/>
                    <a:p>
                      <a:endParaRPr lang="en-US" dirty="0"/>
                    </a:p>
                  </a:txBody>
                  <a:tcPr/>
                </a:tc>
                <a:extLst>
                  <a:ext uri="{0D108BD9-81ED-4DB2-BD59-A6C34878D82A}">
                    <a16:rowId xmlns:a16="http://schemas.microsoft.com/office/drawing/2014/main" val="2150840697"/>
                  </a:ext>
                </a:extLst>
              </a:tr>
              <a:tr h="325680">
                <a:tc>
                  <a:txBody>
                    <a:bodyPr/>
                    <a:lstStyle/>
                    <a:p>
                      <a:pPr algn="ctr"/>
                      <a:r>
                        <a:rPr lang="en-US" sz="16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6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02721">
                <a:tc>
                  <a:txBody>
                    <a:bodyPr/>
                    <a:lstStyle/>
                    <a:p>
                      <a:r>
                        <a:rPr lang="en-US" sz="1600" dirty="0">
                          <a:solidFill>
                            <a:schemeClr val="tx1"/>
                          </a:solidFill>
                        </a:rPr>
                        <a:t>Treasury</a:t>
                      </a:r>
                      <a:r>
                        <a:rPr lang="en-US" sz="1600" baseline="0" dirty="0">
                          <a:solidFill>
                            <a:schemeClr val="tx1"/>
                          </a:solidFill>
                        </a:rPr>
                        <a:t> securities</a:t>
                      </a:r>
                    </a:p>
                    <a:p>
                      <a:endParaRPr lang="en-US" sz="1600" baseline="0" dirty="0"/>
                    </a:p>
                    <a:p>
                      <a:r>
                        <a:rPr lang="en-US" sz="1600" baseline="0" dirty="0">
                          <a:solidFill>
                            <a:schemeClr val="tx1"/>
                          </a:solidFill>
                        </a:rPr>
                        <a:t>Reserves at the Fed</a:t>
                      </a:r>
                    </a:p>
                  </a:txBody>
                  <a:tcPr/>
                </a:tc>
                <a:tc>
                  <a:txBody>
                    <a:bodyPr/>
                    <a:lstStyle/>
                    <a:p>
                      <a:r>
                        <a:rPr lang="en-US" sz="1600" dirty="0"/>
                        <a:t>Deposits</a:t>
                      </a:r>
                    </a:p>
                  </a:txBody>
                  <a:tcPr/>
                </a:tc>
                <a:extLst>
                  <a:ext uri="{0D108BD9-81ED-4DB2-BD59-A6C34878D82A}">
                    <a16:rowId xmlns:a16="http://schemas.microsoft.com/office/drawing/2014/main" val="996839358"/>
                  </a:ext>
                </a:extLst>
              </a:tr>
            </a:tbl>
          </a:graphicData>
        </a:graphic>
      </p:graphicFrame>
      <p:graphicFrame>
        <p:nvGraphicFramePr>
          <p:cNvPr id="12" name="Table 11"/>
          <p:cNvGraphicFramePr>
            <a:graphicFrameLocks noGrp="1"/>
          </p:cNvGraphicFramePr>
          <p:nvPr>
            <p:extLst/>
          </p:nvPr>
        </p:nvGraphicFramePr>
        <p:xfrm>
          <a:off x="5512353" y="1712279"/>
          <a:ext cx="4447184" cy="1981200"/>
        </p:xfrm>
        <a:graphic>
          <a:graphicData uri="http://schemas.openxmlformats.org/drawingml/2006/table">
            <a:tbl>
              <a:tblPr firstRow="1" bandRow="1">
                <a:tableStyleId>{073A0DAA-6AF3-43AB-8588-CEC1D06C72B9}</a:tableStyleId>
              </a:tblPr>
              <a:tblGrid>
                <a:gridCol w="2223592">
                  <a:extLst>
                    <a:ext uri="{9D8B030D-6E8A-4147-A177-3AD203B41FA5}">
                      <a16:colId xmlns:a16="http://schemas.microsoft.com/office/drawing/2014/main" val="2262594484"/>
                    </a:ext>
                  </a:extLst>
                </a:gridCol>
                <a:gridCol w="2223592">
                  <a:extLst>
                    <a:ext uri="{9D8B030D-6E8A-4147-A177-3AD203B41FA5}">
                      <a16:colId xmlns:a16="http://schemas.microsoft.com/office/drawing/2014/main" val="3525688329"/>
                    </a:ext>
                  </a:extLst>
                </a:gridCol>
              </a:tblGrid>
              <a:tr h="325680">
                <a:tc gridSpan="2">
                  <a:txBody>
                    <a:bodyPr/>
                    <a:lstStyle/>
                    <a:p>
                      <a:pPr algn="ctr"/>
                      <a:r>
                        <a:rPr lang="en-US" sz="1600" dirty="0"/>
                        <a:t>FEDERAL RESERVE</a:t>
                      </a:r>
                    </a:p>
                  </a:txBody>
                  <a:tcPr/>
                </a:tc>
                <a:tc hMerge="1">
                  <a:txBody>
                    <a:bodyPr/>
                    <a:lstStyle/>
                    <a:p>
                      <a:endParaRPr lang="en-US" dirty="0"/>
                    </a:p>
                  </a:txBody>
                  <a:tcPr/>
                </a:tc>
                <a:extLst>
                  <a:ext uri="{0D108BD9-81ED-4DB2-BD59-A6C34878D82A}">
                    <a16:rowId xmlns:a16="http://schemas.microsoft.com/office/drawing/2014/main" val="2150840697"/>
                  </a:ext>
                </a:extLst>
              </a:tr>
              <a:tr h="325680">
                <a:tc>
                  <a:txBody>
                    <a:bodyPr/>
                    <a:lstStyle/>
                    <a:p>
                      <a:pPr algn="ctr"/>
                      <a:r>
                        <a:rPr lang="en-US" sz="16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6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02721">
                <a:tc>
                  <a:txBody>
                    <a:bodyPr/>
                    <a:lstStyle/>
                    <a:p>
                      <a:r>
                        <a:rPr lang="en-US" sz="1600" dirty="0">
                          <a:solidFill>
                            <a:schemeClr val="accent1">
                              <a:lumMod val="75000"/>
                            </a:schemeClr>
                          </a:solidFill>
                        </a:rPr>
                        <a:t>Treasury</a:t>
                      </a:r>
                      <a:r>
                        <a:rPr lang="en-US" sz="1600" baseline="0" dirty="0">
                          <a:solidFill>
                            <a:schemeClr val="accent1">
                              <a:lumMod val="75000"/>
                            </a:schemeClr>
                          </a:solidFill>
                        </a:rPr>
                        <a:t> securities</a:t>
                      </a:r>
                    </a:p>
                    <a:p>
                      <a:r>
                        <a:rPr lang="en-US" sz="1600" baseline="0" dirty="0">
                          <a:solidFill>
                            <a:schemeClr val="accent1">
                              <a:lumMod val="75000"/>
                            </a:schemeClr>
                          </a:solidFill>
                        </a:rPr>
                        <a:t>+$1</a:t>
                      </a:r>
                    </a:p>
                    <a:p>
                      <a:endParaRPr lang="en-US" sz="1600" baseline="0" dirty="0"/>
                    </a:p>
                  </a:txBody>
                  <a:tcPr/>
                </a:tc>
                <a:tc>
                  <a:txBody>
                    <a:bodyPr/>
                    <a:lstStyle/>
                    <a:p>
                      <a:r>
                        <a:rPr lang="en-US" sz="1600" dirty="0">
                          <a:solidFill>
                            <a:srgbClr val="C00000"/>
                          </a:solidFill>
                        </a:rPr>
                        <a:t>Reserves held</a:t>
                      </a:r>
                      <a:r>
                        <a:rPr lang="en-US" sz="1600" baseline="0" dirty="0">
                          <a:solidFill>
                            <a:srgbClr val="C00000"/>
                          </a:solidFill>
                        </a:rPr>
                        <a:t> by banks +$1</a:t>
                      </a:r>
                    </a:p>
                    <a:p>
                      <a:endParaRPr lang="en-US" sz="1600" baseline="0" dirty="0"/>
                    </a:p>
                    <a:p>
                      <a:r>
                        <a:rPr lang="en-US" sz="1600" baseline="0" dirty="0"/>
                        <a:t>Cash held by the Treasury</a:t>
                      </a:r>
                    </a:p>
                  </a:txBody>
                  <a:tcPr/>
                </a:tc>
                <a:extLst>
                  <a:ext uri="{0D108BD9-81ED-4DB2-BD59-A6C34878D82A}">
                    <a16:rowId xmlns:a16="http://schemas.microsoft.com/office/drawing/2014/main" val="996839358"/>
                  </a:ext>
                </a:extLst>
              </a:tr>
            </a:tbl>
          </a:graphicData>
        </a:graphic>
      </p:graphicFrame>
      <p:graphicFrame>
        <p:nvGraphicFramePr>
          <p:cNvPr id="13" name="Table 12"/>
          <p:cNvGraphicFramePr>
            <a:graphicFrameLocks noGrp="1"/>
          </p:cNvGraphicFramePr>
          <p:nvPr>
            <p:extLst/>
          </p:nvPr>
        </p:nvGraphicFramePr>
        <p:xfrm>
          <a:off x="517428" y="1712279"/>
          <a:ext cx="4447184" cy="1973281"/>
        </p:xfrm>
        <a:graphic>
          <a:graphicData uri="http://schemas.openxmlformats.org/drawingml/2006/table">
            <a:tbl>
              <a:tblPr firstRow="1" bandRow="1">
                <a:tableStyleId>{073A0DAA-6AF3-43AB-8588-CEC1D06C72B9}</a:tableStyleId>
              </a:tblPr>
              <a:tblGrid>
                <a:gridCol w="2223592">
                  <a:extLst>
                    <a:ext uri="{9D8B030D-6E8A-4147-A177-3AD203B41FA5}">
                      <a16:colId xmlns:a16="http://schemas.microsoft.com/office/drawing/2014/main" val="2262594484"/>
                    </a:ext>
                  </a:extLst>
                </a:gridCol>
                <a:gridCol w="2223592">
                  <a:extLst>
                    <a:ext uri="{9D8B030D-6E8A-4147-A177-3AD203B41FA5}">
                      <a16:colId xmlns:a16="http://schemas.microsoft.com/office/drawing/2014/main" val="3525688329"/>
                    </a:ext>
                  </a:extLst>
                </a:gridCol>
              </a:tblGrid>
              <a:tr h="325680">
                <a:tc gridSpan="2">
                  <a:txBody>
                    <a:bodyPr/>
                    <a:lstStyle/>
                    <a:p>
                      <a:pPr algn="ctr"/>
                      <a:r>
                        <a:rPr lang="en-US" sz="1600" dirty="0"/>
                        <a:t>FEDERAL RESERVE</a:t>
                      </a:r>
                    </a:p>
                  </a:txBody>
                  <a:tcPr/>
                </a:tc>
                <a:tc hMerge="1">
                  <a:txBody>
                    <a:bodyPr/>
                    <a:lstStyle/>
                    <a:p>
                      <a:endParaRPr lang="en-US" dirty="0"/>
                    </a:p>
                  </a:txBody>
                  <a:tcPr/>
                </a:tc>
                <a:extLst>
                  <a:ext uri="{0D108BD9-81ED-4DB2-BD59-A6C34878D82A}">
                    <a16:rowId xmlns:a16="http://schemas.microsoft.com/office/drawing/2014/main" val="2150840697"/>
                  </a:ext>
                </a:extLst>
              </a:tr>
              <a:tr h="325680">
                <a:tc>
                  <a:txBody>
                    <a:bodyPr/>
                    <a:lstStyle/>
                    <a:p>
                      <a:pPr algn="ctr"/>
                      <a:r>
                        <a:rPr lang="en-US" sz="1600" b="1" dirty="0">
                          <a:solidFill>
                            <a:schemeClr val="bg1"/>
                          </a:solidFill>
                          <a:effectLst>
                            <a:outerShdw blurRad="38100" dist="38100" dir="2700000" algn="tl">
                              <a:srgbClr val="000000">
                                <a:alpha val="43137"/>
                              </a:srgbClr>
                            </a:outerShdw>
                          </a:effectLst>
                        </a:rPr>
                        <a:t>Assets</a:t>
                      </a:r>
                    </a:p>
                  </a:txBody>
                  <a:tcPr/>
                </a:tc>
                <a:tc>
                  <a:txBody>
                    <a:bodyPr/>
                    <a:lstStyle/>
                    <a:p>
                      <a:pPr algn="ctr"/>
                      <a:r>
                        <a:rPr lang="en-US" sz="1600" b="1" dirty="0">
                          <a:solidFill>
                            <a:schemeClr val="bg1"/>
                          </a:solidFill>
                          <a:effectLst>
                            <a:outerShdw blurRad="38100" dist="38100" dir="2700000" algn="tl">
                              <a:srgbClr val="000000">
                                <a:alpha val="43137"/>
                              </a:srgbClr>
                            </a:outerShdw>
                          </a:effectLst>
                        </a:rPr>
                        <a:t>Liabilities</a:t>
                      </a:r>
                    </a:p>
                  </a:txBody>
                  <a:tcPr/>
                </a:tc>
                <a:extLst>
                  <a:ext uri="{0D108BD9-81ED-4DB2-BD59-A6C34878D82A}">
                    <a16:rowId xmlns:a16="http://schemas.microsoft.com/office/drawing/2014/main" val="987061239"/>
                  </a:ext>
                </a:extLst>
              </a:tr>
              <a:tr h="1302721">
                <a:tc>
                  <a:txBody>
                    <a:bodyPr/>
                    <a:lstStyle/>
                    <a:p>
                      <a:r>
                        <a:rPr lang="en-US" sz="1600" dirty="0">
                          <a:solidFill>
                            <a:schemeClr val="tx1"/>
                          </a:solidFill>
                        </a:rPr>
                        <a:t>Treasury</a:t>
                      </a:r>
                      <a:r>
                        <a:rPr lang="en-US" sz="1600" baseline="0" dirty="0">
                          <a:solidFill>
                            <a:schemeClr val="tx1"/>
                          </a:solidFill>
                        </a:rPr>
                        <a:t> securities</a:t>
                      </a:r>
                    </a:p>
                    <a:p>
                      <a:endParaRPr lang="en-US" sz="1600" baseline="0" dirty="0">
                        <a:solidFill>
                          <a:schemeClr val="tx1"/>
                        </a:solidFill>
                      </a:endParaRPr>
                    </a:p>
                  </a:txBody>
                  <a:tcPr/>
                </a:tc>
                <a:tc>
                  <a:txBody>
                    <a:bodyPr/>
                    <a:lstStyle/>
                    <a:p>
                      <a:r>
                        <a:rPr lang="en-US" sz="1600" dirty="0">
                          <a:solidFill>
                            <a:schemeClr val="tx1"/>
                          </a:solidFill>
                        </a:rPr>
                        <a:t>Reserves held</a:t>
                      </a:r>
                      <a:r>
                        <a:rPr lang="en-US" sz="1600" baseline="0" dirty="0">
                          <a:solidFill>
                            <a:schemeClr val="tx1"/>
                          </a:solidFill>
                        </a:rPr>
                        <a:t> by banks</a:t>
                      </a:r>
                    </a:p>
                    <a:p>
                      <a:r>
                        <a:rPr lang="en-US" sz="1600" baseline="0" dirty="0">
                          <a:solidFill>
                            <a:schemeClr val="tx1"/>
                          </a:solidFill>
                        </a:rPr>
                        <a:t>Cash held by the Treasury</a:t>
                      </a:r>
                    </a:p>
                  </a:txBody>
                  <a:tcPr/>
                </a:tc>
                <a:extLst>
                  <a:ext uri="{0D108BD9-81ED-4DB2-BD59-A6C34878D82A}">
                    <a16:rowId xmlns:a16="http://schemas.microsoft.com/office/drawing/2014/main" val="996839358"/>
                  </a:ext>
                </a:extLst>
              </a:tr>
            </a:tbl>
          </a:graphicData>
        </a:graphic>
      </p:graphicFrame>
      <p:sp>
        <p:nvSpPr>
          <p:cNvPr id="14" name="TextBox 13"/>
          <p:cNvSpPr txBox="1"/>
          <p:nvPr/>
        </p:nvSpPr>
        <p:spPr>
          <a:xfrm>
            <a:off x="534017" y="1133305"/>
            <a:ext cx="4447184" cy="369332"/>
          </a:xfrm>
          <a:prstGeom prst="rect">
            <a:avLst/>
          </a:prstGeom>
          <a:noFill/>
        </p:spPr>
        <p:txBody>
          <a:bodyPr wrap="square" rtlCol="0">
            <a:spAutoFit/>
          </a:bodyPr>
          <a:lstStyle/>
          <a:p>
            <a:r>
              <a:rPr lang="en-US" dirty="0">
                <a:latin typeface="Garamond" panose="02020404030301010803" pitchFamily="18" charset="0"/>
              </a:rPr>
              <a:t>Initial Balance Sheet Conditions</a:t>
            </a:r>
            <a:endParaRPr lang="en-US" sz="1400" dirty="0">
              <a:latin typeface="Garamond" panose="02020404030301010803" pitchFamily="18" charset="0"/>
            </a:endParaRPr>
          </a:p>
        </p:txBody>
      </p:sp>
    </p:spTree>
    <p:extLst>
      <p:ext uri="{BB962C8B-B14F-4D97-AF65-F5344CB8AC3E}">
        <p14:creationId xmlns:p14="http://schemas.microsoft.com/office/powerpoint/2010/main" val="118685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24E3-4F06-4DA8-BCA4-3BFDB053D4EE}"/>
              </a:ext>
            </a:extLst>
          </p:cNvPr>
          <p:cNvSpPr>
            <a:spLocks noGrp="1"/>
          </p:cNvSpPr>
          <p:nvPr>
            <p:ph type="title"/>
          </p:nvPr>
        </p:nvSpPr>
        <p:spPr>
          <a:xfrm>
            <a:off x="490038" y="365125"/>
            <a:ext cx="11518408" cy="1325563"/>
          </a:xfrm>
        </p:spPr>
        <p:txBody>
          <a:bodyPr>
            <a:normAutofit/>
          </a:bodyPr>
          <a:lstStyle/>
          <a:p>
            <a:r>
              <a:rPr lang="en-US" dirty="0" smtClean="0"/>
              <a:t>Three considerations </a:t>
            </a:r>
            <a:r>
              <a:rPr lang="en-US" dirty="0"/>
              <a:t>in whether </a:t>
            </a:r>
            <a:r>
              <a:rPr lang="en-US" dirty="0" smtClean="0"/>
              <a:t>past CB balance sheet expansion could create liquidity stress.</a:t>
            </a:r>
            <a:endParaRPr lang="en-US" dirty="0"/>
          </a:p>
        </p:txBody>
      </p:sp>
      <p:sp>
        <p:nvSpPr>
          <p:cNvPr id="3" name="Content Placeholder 2">
            <a:extLst>
              <a:ext uri="{FF2B5EF4-FFF2-40B4-BE49-F238E27FC236}">
                <a16:creationId xmlns:a16="http://schemas.microsoft.com/office/drawing/2014/main" id="{B63EBFBE-B1FC-4846-8DBA-FAFB92568449}"/>
              </a:ext>
            </a:extLst>
          </p:cNvPr>
          <p:cNvSpPr>
            <a:spLocks noGrp="1"/>
          </p:cNvSpPr>
          <p:nvPr>
            <p:ph idx="1"/>
          </p:nvPr>
        </p:nvSpPr>
        <p:spPr>
          <a:xfrm>
            <a:off x="838200" y="2282824"/>
            <a:ext cx="10515600" cy="4740145"/>
          </a:xfrm>
        </p:spPr>
        <p:txBody>
          <a:bodyPr>
            <a:normAutofit/>
          </a:bodyPr>
          <a:lstStyle/>
          <a:p>
            <a:pPr marL="571500" indent="-571500">
              <a:buAutoNum type="romanUcPeriod"/>
            </a:pPr>
            <a:r>
              <a:rPr lang="en-US" i="1" dirty="0"/>
              <a:t>Ex ante</a:t>
            </a:r>
            <a:r>
              <a:rPr lang="en-US" dirty="0"/>
              <a:t>: How are the reserves financed?</a:t>
            </a:r>
          </a:p>
          <a:p>
            <a:pPr lvl="1">
              <a:buFontTx/>
              <a:buChar char="-"/>
            </a:pPr>
            <a:endParaRPr lang="en-US" dirty="0"/>
          </a:p>
          <a:p>
            <a:pPr lvl="1">
              <a:buFontTx/>
              <a:buChar char="-"/>
            </a:pPr>
            <a:r>
              <a:rPr lang="en-US" dirty="0"/>
              <a:t>C</a:t>
            </a:r>
            <a:r>
              <a:rPr lang="en-US" dirty="0" smtClean="0"/>
              <a:t>entral </a:t>
            </a:r>
            <a:r>
              <a:rPr lang="en-US" dirty="0"/>
              <a:t>bank buys </a:t>
            </a:r>
            <a:r>
              <a:rPr lang="en-US" dirty="0" smtClean="0"/>
              <a:t>bonds from public, creates </a:t>
            </a:r>
            <a:r>
              <a:rPr lang="en-US" dirty="0"/>
              <a:t>reserves </a:t>
            </a:r>
            <a:r>
              <a:rPr lang="en-US" dirty="0" smtClean="0"/>
              <a:t>deposited </a:t>
            </a:r>
            <a:r>
              <a:rPr lang="en-US" dirty="0"/>
              <a:t>in commercial banks. </a:t>
            </a:r>
          </a:p>
          <a:p>
            <a:pPr lvl="1">
              <a:buFontTx/>
              <a:buChar char="-"/>
            </a:pPr>
            <a:r>
              <a:rPr lang="en-US" dirty="0" smtClean="0"/>
              <a:t>Are reserves financed with deposits or do </a:t>
            </a:r>
            <a:r>
              <a:rPr lang="en-US" dirty="0"/>
              <a:t>banks rebalance </a:t>
            </a:r>
            <a:r>
              <a:rPr lang="en-US" dirty="0" smtClean="0"/>
              <a:t>deposits </a:t>
            </a:r>
            <a:r>
              <a:rPr lang="en-US" dirty="0"/>
              <a:t>with new capital </a:t>
            </a:r>
            <a:r>
              <a:rPr lang="en-US" dirty="0" smtClean="0"/>
              <a:t>issuances?</a:t>
            </a:r>
            <a:endParaRPr lang="en-US" dirty="0"/>
          </a:p>
          <a:p>
            <a:pPr lvl="1">
              <a:buFontTx/>
              <a:buChar char="-"/>
            </a:pPr>
            <a:endParaRPr lang="en-US" dirty="0"/>
          </a:p>
          <a:p>
            <a:pPr lvl="1">
              <a:buFontTx/>
              <a:buChar char="-"/>
            </a:pPr>
            <a:r>
              <a:rPr lang="en-US" dirty="0"/>
              <a:t>The way reserves are financed matters as </a:t>
            </a:r>
            <a:r>
              <a:rPr lang="en-US" u="sng" dirty="0"/>
              <a:t>demand deposits will be a claim on reserves in future</a:t>
            </a:r>
          </a:p>
        </p:txBody>
      </p:sp>
    </p:spTree>
    <p:extLst>
      <p:ext uri="{BB962C8B-B14F-4D97-AF65-F5344CB8AC3E}">
        <p14:creationId xmlns:p14="http://schemas.microsoft.com/office/powerpoint/2010/main" val="251281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24E3-4F06-4DA8-BCA4-3BFDB053D4EE}"/>
              </a:ext>
            </a:extLst>
          </p:cNvPr>
          <p:cNvSpPr>
            <a:spLocks noGrp="1"/>
          </p:cNvSpPr>
          <p:nvPr>
            <p:ph type="title"/>
          </p:nvPr>
        </p:nvSpPr>
        <p:spPr/>
        <p:txBody>
          <a:bodyPr/>
          <a:lstStyle/>
          <a:p>
            <a:r>
              <a:rPr lang="en-US" dirty="0"/>
              <a:t>Three </a:t>
            </a:r>
            <a:r>
              <a:rPr lang="en-US" dirty="0" smtClean="0"/>
              <a:t>considerations</a:t>
            </a:r>
            <a:r>
              <a:rPr lang="en-US" dirty="0"/>
              <a:t>…</a:t>
            </a:r>
          </a:p>
        </p:txBody>
      </p:sp>
      <p:sp>
        <p:nvSpPr>
          <p:cNvPr id="3" name="Content Placeholder 2">
            <a:extLst>
              <a:ext uri="{FF2B5EF4-FFF2-40B4-BE49-F238E27FC236}">
                <a16:creationId xmlns:a16="http://schemas.microsoft.com/office/drawing/2014/main" id="{B63EBFBE-B1FC-4846-8DBA-FAFB92568449}"/>
              </a:ext>
            </a:extLst>
          </p:cNvPr>
          <p:cNvSpPr>
            <a:spLocks noGrp="1"/>
          </p:cNvSpPr>
          <p:nvPr>
            <p:ph idx="1"/>
          </p:nvPr>
        </p:nvSpPr>
        <p:spPr>
          <a:xfrm>
            <a:off x="838200" y="1825624"/>
            <a:ext cx="10912598" cy="4740145"/>
          </a:xfrm>
        </p:spPr>
        <p:txBody>
          <a:bodyPr>
            <a:normAutofit/>
          </a:bodyPr>
          <a:lstStyle/>
          <a:p>
            <a:pPr marL="571500" indent="-571500">
              <a:buAutoNum type="romanUcPeriod" startAt="2"/>
            </a:pPr>
            <a:r>
              <a:rPr lang="en-US" i="1" dirty="0"/>
              <a:t>Ex post</a:t>
            </a:r>
            <a:r>
              <a:rPr lang="en-US" dirty="0"/>
              <a:t>:  Shrinkage and/or Additional encumbrances on reserves </a:t>
            </a:r>
          </a:p>
          <a:p>
            <a:pPr marL="0" indent="0">
              <a:buNone/>
            </a:pPr>
            <a:endParaRPr lang="en-US" dirty="0"/>
          </a:p>
          <a:p>
            <a:pPr lvl="1">
              <a:buFontTx/>
              <a:buChar char="-"/>
            </a:pPr>
            <a:r>
              <a:rPr lang="en-US" dirty="0"/>
              <a:t>Quantitative Tightening (QT) shrinks reserves but need not shrink liquidity claims</a:t>
            </a:r>
          </a:p>
          <a:p>
            <a:pPr lvl="2">
              <a:buFont typeface="Wingdings" panose="05000000000000000000" pitchFamily="2" charset="2"/>
              <a:buChar char="Ø"/>
            </a:pPr>
            <a:r>
              <a:rPr lang="en-US" dirty="0" smtClean="0"/>
              <a:t>Acharya</a:t>
            </a:r>
            <a:r>
              <a:rPr lang="en-US" dirty="0"/>
              <a:t>, Chauhan, Rajan and Steffen (2002)</a:t>
            </a:r>
          </a:p>
          <a:p>
            <a:pPr lvl="2">
              <a:buFont typeface="Wingdings" panose="05000000000000000000" pitchFamily="2" charset="2"/>
              <a:buChar char="Ø"/>
            </a:pPr>
            <a:r>
              <a:rPr lang="en-US" dirty="0"/>
              <a:t>Equivalent to QT being an asset-swap with banks (QE being asset-swap with non-banks)</a:t>
            </a:r>
          </a:p>
          <a:p>
            <a:pPr lvl="1">
              <a:buFontTx/>
              <a:buChar char="-"/>
            </a:pPr>
            <a:r>
              <a:rPr lang="en-US" dirty="0"/>
              <a:t>Commercial banks </a:t>
            </a:r>
            <a:r>
              <a:rPr lang="en-US" dirty="0" smtClean="0"/>
              <a:t>reluctant </a:t>
            </a:r>
            <a:r>
              <a:rPr lang="en-US" dirty="0"/>
              <a:t>to leave reserves idle – therefore </a:t>
            </a:r>
            <a:r>
              <a:rPr lang="en-US" dirty="0" smtClean="0"/>
              <a:t>sell contingent </a:t>
            </a:r>
            <a:r>
              <a:rPr lang="en-US" dirty="0"/>
              <a:t>claims on liquidity so that reserves are “fully” utilized.</a:t>
            </a:r>
          </a:p>
          <a:p>
            <a:pPr lvl="2">
              <a:buFontTx/>
              <a:buChar char="-"/>
            </a:pPr>
            <a:r>
              <a:rPr lang="en-US" dirty="0"/>
              <a:t>Bank credit lines</a:t>
            </a:r>
          </a:p>
          <a:p>
            <a:pPr lvl="2">
              <a:buFontTx/>
              <a:buChar char="-"/>
            </a:pPr>
            <a:r>
              <a:rPr lang="en-US" dirty="0"/>
              <a:t>Back up guarantees to speculators:  Margin calls, central clearing guarantee funds, etc., </a:t>
            </a:r>
          </a:p>
          <a:p>
            <a:pPr lvl="1">
              <a:buFontTx/>
              <a:buChar char="-"/>
            </a:pPr>
            <a:r>
              <a:rPr lang="en-US" dirty="0"/>
              <a:t>Regulation: liquidity requirements “lock up” reserves in stress scenarios (Diamond and Kashyap, 2016; Vandeweyer, 2019; others)</a:t>
            </a:r>
          </a:p>
          <a:p>
            <a:pPr lvl="1">
              <a:buFontTx/>
              <a:buChar char="-"/>
            </a:pPr>
            <a:r>
              <a:rPr lang="en-US" dirty="0"/>
              <a:t>Ratcheting: the level of reserves creates own supervisory demand (Nelson, 2019)</a:t>
            </a:r>
          </a:p>
          <a:p>
            <a:pPr marL="457200" lvl="1" indent="0">
              <a:buNone/>
            </a:pPr>
            <a:endParaRPr lang="en-US" dirty="0"/>
          </a:p>
          <a:p>
            <a:pPr lvl="1">
              <a:buFontTx/>
              <a:buChar char="-"/>
            </a:pPr>
            <a:endParaRPr lang="en-US" dirty="0"/>
          </a:p>
        </p:txBody>
      </p:sp>
    </p:spTree>
    <p:extLst>
      <p:ext uri="{BB962C8B-B14F-4D97-AF65-F5344CB8AC3E}">
        <p14:creationId xmlns:p14="http://schemas.microsoft.com/office/powerpoint/2010/main" val="383679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24E3-4F06-4DA8-BCA4-3BFDB053D4EE}"/>
              </a:ext>
            </a:extLst>
          </p:cNvPr>
          <p:cNvSpPr>
            <a:spLocks noGrp="1"/>
          </p:cNvSpPr>
          <p:nvPr>
            <p:ph type="title"/>
          </p:nvPr>
        </p:nvSpPr>
        <p:spPr/>
        <p:txBody>
          <a:bodyPr/>
          <a:lstStyle/>
          <a:p>
            <a:r>
              <a:rPr lang="en-US" dirty="0"/>
              <a:t>Three </a:t>
            </a:r>
            <a:r>
              <a:rPr lang="en-US" dirty="0" smtClean="0"/>
              <a:t>considerations</a:t>
            </a:r>
            <a:r>
              <a:rPr lang="en-US" dirty="0"/>
              <a:t>…</a:t>
            </a:r>
          </a:p>
        </p:txBody>
      </p:sp>
      <p:sp>
        <p:nvSpPr>
          <p:cNvPr id="3" name="Content Placeholder 2">
            <a:extLst>
              <a:ext uri="{FF2B5EF4-FFF2-40B4-BE49-F238E27FC236}">
                <a16:creationId xmlns:a16="http://schemas.microsoft.com/office/drawing/2014/main" id="{B63EBFBE-B1FC-4846-8DBA-FAFB92568449}"/>
              </a:ext>
            </a:extLst>
          </p:cNvPr>
          <p:cNvSpPr>
            <a:spLocks noGrp="1"/>
          </p:cNvSpPr>
          <p:nvPr>
            <p:ph idx="1"/>
          </p:nvPr>
        </p:nvSpPr>
        <p:spPr>
          <a:xfrm>
            <a:off x="838200" y="1825624"/>
            <a:ext cx="10799190" cy="4740145"/>
          </a:xfrm>
        </p:spPr>
        <p:txBody>
          <a:bodyPr>
            <a:normAutofit/>
          </a:bodyPr>
          <a:lstStyle/>
          <a:p>
            <a:pPr marL="0" indent="0">
              <a:buNone/>
            </a:pPr>
            <a:r>
              <a:rPr lang="en-US" i="1" dirty="0"/>
              <a:t>III.    Ex post</a:t>
            </a:r>
            <a:r>
              <a:rPr lang="en-US" dirty="0"/>
              <a:t>: Will banks with free reserves lend them out? </a:t>
            </a:r>
          </a:p>
          <a:p>
            <a:pPr lvl="1">
              <a:buFontTx/>
              <a:buChar char="-"/>
            </a:pPr>
            <a:endParaRPr lang="en-US" dirty="0"/>
          </a:p>
          <a:p>
            <a:pPr lvl="1">
              <a:buFontTx/>
              <a:buChar char="-"/>
            </a:pPr>
            <a:r>
              <a:rPr lang="en-US" dirty="0" smtClean="0"/>
              <a:t>High </a:t>
            </a:r>
            <a:r>
              <a:rPr lang="en-US" dirty="0"/>
              <a:t>rate paid in the interbank market for reserves when the system is stressed.</a:t>
            </a:r>
          </a:p>
          <a:p>
            <a:pPr marL="457200" lvl="1" indent="0">
              <a:buNone/>
            </a:pPr>
            <a:endParaRPr lang="en-US" dirty="0"/>
          </a:p>
          <a:p>
            <a:pPr lvl="1">
              <a:buFontTx/>
              <a:buChar char="-"/>
            </a:pPr>
            <a:r>
              <a:rPr lang="en-US" dirty="0"/>
              <a:t>However, some surplus banks fear a “taint” from lending to needy.</a:t>
            </a:r>
          </a:p>
          <a:p>
            <a:pPr marL="457200" lvl="1" indent="0">
              <a:buNone/>
            </a:pPr>
            <a:endParaRPr lang="en-US" dirty="0"/>
          </a:p>
          <a:p>
            <a:pPr lvl="1">
              <a:buFontTx/>
              <a:buChar char="-"/>
            </a:pPr>
            <a:r>
              <a:rPr lang="en-US" dirty="0"/>
              <a:t>Instead </a:t>
            </a:r>
            <a:r>
              <a:rPr lang="en-US" dirty="0" smtClean="0"/>
              <a:t>prefer </a:t>
            </a:r>
            <a:r>
              <a:rPr lang="en-US" dirty="0"/>
              <a:t>to stay “safe” and receive flight-to-safety deposits </a:t>
            </a:r>
            <a:r>
              <a:rPr lang="en-US" dirty="0" smtClean="0"/>
              <a:t>passively.  </a:t>
            </a:r>
          </a:p>
          <a:p>
            <a:pPr lvl="1">
              <a:buFontTx/>
              <a:buChar char="-"/>
            </a:pPr>
            <a:endParaRPr lang="en-US" dirty="0"/>
          </a:p>
          <a:p>
            <a:pPr marL="457200" lvl="1" indent="0">
              <a:buNone/>
            </a:pPr>
            <a:r>
              <a:rPr lang="en-US" dirty="0"/>
              <a:t>=&gt; Liquidity hoarding limits the ex-post availability of reserves. </a:t>
            </a:r>
          </a:p>
          <a:p>
            <a:pPr lvl="1">
              <a:buFontTx/>
              <a:buChar char="-"/>
            </a:pPr>
            <a:endParaRPr lang="en-US" dirty="0"/>
          </a:p>
          <a:p>
            <a:pPr lvl="1">
              <a:buFontTx/>
              <a:buChar char="-"/>
            </a:pPr>
            <a:endParaRPr lang="en-US" dirty="0"/>
          </a:p>
        </p:txBody>
      </p:sp>
    </p:spTree>
    <p:extLst>
      <p:ext uri="{BB962C8B-B14F-4D97-AF65-F5344CB8AC3E}">
        <p14:creationId xmlns:p14="http://schemas.microsoft.com/office/powerpoint/2010/main" val="175453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585F-09B1-48CB-AE7B-8B2E30A175AB}"/>
              </a:ext>
            </a:extLst>
          </p:cNvPr>
          <p:cNvSpPr>
            <a:spLocks noGrp="1"/>
          </p:cNvSpPr>
          <p:nvPr>
            <p:ph type="title"/>
          </p:nvPr>
        </p:nvSpPr>
        <p:spPr/>
        <p:txBody>
          <a:bodyPr/>
          <a:lstStyle/>
          <a:p>
            <a:r>
              <a:rPr lang="en-US" dirty="0" smtClean="0"/>
              <a:t>Where we are going… </a:t>
            </a:r>
            <a:endParaRPr lang="en-US" dirty="0"/>
          </a:p>
        </p:txBody>
      </p:sp>
      <p:sp>
        <p:nvSpPr>
          <p:cNvPr id="3" name="Content Placeholder 2">
            <a:extLst>
              <a:ext uri="{FF2B5EF4-FFF2-40B4-BE49-F238E27FC236}">
                <a16:creationId xmlns:a16="http://schemas.microsoft.com/office/drawing/2014/main" id="{5E823B02-D8F5-40D9-AB7C-865F1D66562F}"/>
              </a:ext>
            </a:extLst>
          </p:cNvPr>
          <p:cNvSpPr>
            <a:spLocks noGrp="1"/>
          </p:cNvSpPr>
          <p:nvPr>
            <p:ph idx="1"/>
          </p:nvPr>
        </p:nvSpPr>
        <p:spPr>
          <a:xfrm>
            <a:off x="838200" y="1825625"/>
            <a:ext cx="10515600" cy="4820272"/>
          </a:xfrm>
        </p:spPr>
        <p:txBody>
          <a:bodyPr>
            <a:normAutofit/>
          </a:bodyPr>
          <a:lstStyle/>
          <a:p>
            <a:r>
              <a:rPr lang="en-US" dirty="0" smtClean="0"/>
              <a:t>Central bank reserve expansion works through commercial bank balance sheets.</a:t>
            </a:r>
          </a:p>
          <a:p>
            <a:r>
              <a:rPr lang="en-US" dirty="0" smtClean="0"/>
              <a:t>Ordinarily</a:t>
            </a:r>
            <a:r>
              <a:rPr lang="en-US" dirty="0"/>
              <a:t>, </a:t>
            </a:r>
            <a:r>
              <a:rPr lang="en-US" dirty="0" smtClean="0"/>
              <a:t>far </a:t>
            </a:r>
            <a:r>
              <a:rPr lang="en-US" dirty="0"/>
              <a:t>less spare liquidity than suggested by </a:t>
            </a:r>
            <a:r>
              <a:rPr lang="en-US" dirty="0" smtClean="0"/>
              <a:t>simple </a:t>
            </a:r>
            <a:r>
              <a:rPr lang="en-US" dirty="0"/>
              <a:t>reserve </a:t>
            </a:r>
            <a:r>
              <a:rPr lang="en-US" dirty="0" smtClean="0"/>
              <a:t>expansion.</a:t>
            </a:r>
            <a:endParaRPr lang="en-US" dirty="0"/>
          </a:p>
          <a:p>
            <a:r>
              <a:rPr lang="en-US" dirty="0"/>
              <a:t>In </a:t>
            </a:r>
            <a:r>
              <a:rPr lang="en-US" i="1" dirty="0"/>
              <a:t>extremis</a:t>
            </a:r>
            <a:r>
              <a:rPr lang="en-US" dirty="0"/>
              <a:t>, </a:t>
            </a:r>
            <a:r>
              <a:rPr lang="en-US" dirty="0" smtClean="0"/>
              <a:t>higher </a:t>
            </a:r>
            <a:r>
              <a:rPr lang="en-US" dirty="0"/>
              <a:t>the reserves issued ex ante, more fragile the interbank </a:t>
            </a:r>
            <a:r>
              <a:rPr lang="en-US" dirty="0" smtClean="0"/>
              <a:t>markets </a:t>
            </a:r>
            <a:r>
              <a:rPr lang="en-US" dirty="0"/>
              <a:t>and higher the inter-bank rates in </a:t>
            </a:r>
            <a:r>
              <a:rPr lang="en-US" dirty="0" smtClean="0"/>
              <a:t>stress</a:t>
            </a:r>
          </a:p>
          <a:p>
            <a:r>
              <a:rPr lang="en-US" dirty="0"/>
              <a:t>A</a:t>
            </a:r>
            <a:r>
              <a:rPr lang="en-US" dirty="0" smtClean="0"/>
              <a:t>dverse </a:t>
            </a:r>
            <a:r>
              <a:rPr lang="en-US" dirty="0"/>
              <a:t>real consequences on </a:t>
            </a:r>
            <a:r>
              <a:rPr lang="en-US" dirty="0" smtClean="0"/>
              <a:t>corporate investments</a:t>
            </a:r>
            <a:endParaRPr lang="en-US" dirty="0"/>
          </a:p>
          <a:p>
            <a:endParaRPr lang="en-US" dirty="0"/>
          </a:p>
        </p:txBody>
      </p:sp>
    </p:spTree>
    <p:extLst>
      <p:ext uri="{BB962C8B-B14F-4D97-AF65-F5344CB8AC3E}">
        <p14:creationId xmlns:p14="http://schemas.microsoft.com/office/powerpoint/2010/main" val="2717920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7029</TotalTime>
  <Words>4894</Words>
  <Application>Microsoft Office PowerPoint</Application>
  <PresentationFormat>Widescreen</PresentationFormat>
  <Paragraphs>631</Paragraphs>
  <Slides>47</Slides>
  <Notes>40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Calibri Light</vt:lpstr>
      <vt:lpstr>Garamond</vt:lpstr>
      <vt:lpstr>Wingdings</vt:lpstr>
      <vt:lpstr>Office Theme</vt:lpstr>
      <vt:lpstr>Equation</vt:lpstr>
      <vt:lpstr>Liquidity, liquidity everywhere, not a drop to use</vt:lpstr>
      <vt:lpstr>Conundrum: Where did all the liquidity go?</vt:lpstr>
      <vt:lpstr>How does the Fed expand its balance sheet?</vt:lpstr>
      <vt:lpstr>QE: Buying from public, expansion of bank balance sheet</vt:lpstr>
      <vt:lpstr>QE: Buying from bank, no expansion of bank balance sheet</vt:lpstr>
      <vt:lpstr>Three considerations in whether past CB balance sheet expansion could create liquidity stress.</vt:lpstr>
      <vt:lpstr>Three considerations…</vt:lpstr>
      <vt:lpstr>Three considerations…</vt:lpstr>
      <vt:lpstr>Where we are going… </vt:lpstr>
      <vt:lpstr>    Reserves and Claims (% of GDP)</vt:lpstr>
      <vt:lpstr>    Reserves and Claims (% of GDP)</vt:lpstr>
      <vt:lpstr>    Reserves and Claims (% of GDP)</vt:lpstr>
      <vt:lpstr>Uninsured/Insured Demandable/Time Deposits (Prop. of GDP)</vt:lpstr>
      <vt:lpstr>The Basic Model</vt:lpstr>
      <vt:lpstr>Model: Firms, Banks, Depositors, Investors</vt:lpstr>
      <vt:lpstr>Firms, Banks, Depositors, Investors</vt:lpstr>
      <vt:lpstr>Liquidity stress in the economy</vt:lpstr>
      <vt:lpstr>PowerPoint Presentation</vt:lpstr>
      <vt:lpstr>Stressed firm/bank at date 1</vt:lpstr>
      <vt:lpstr>Healthy bank behavior at date 1</vt:lpstr>
      <vt:lpstr>PowerPoint Presentation</vt:lpstr>
      <vt:lpstr>Firm’s problem</vt:lpstr>
      <vt:lpstr>Bank’s problem</vt:lpstr>
      <vt:lpstr>Conditional on liquidity stress in the economy.</vt:lpstr>
      <vt:lpstr>When do more ex ante reserves increase ex post stress?</vt:lpstr>
      <vt:lpstr>Ex-ante reserves and degree of ex-post stress</vt:lpstr>
      <vt:lpstr>To recap… </vt:lpstr>
      <vt:lpstr>Extensions</vt:lpstr>
      <vt:lpstr>I. Endogenizing hoarding and lending</vt:lpstr>
      <vt:lpstr>Breakeven rate for inter-bank market to open up</vt:lpstr>
      <vt:lpstr>PowerPoint Presentation</vt:lpstr>
      <vt:lpstr>PowerPoint Presentation</vt:lpstr>
      <vt:lpstr>Implications</vt:lpstr>
      <vt:lpstr>Endogenize reserve shrinkage     : QT</vt:lpstr>
      <vt:lpstr>QT: Asset swap with banks, no contraction of deposits</vt:lpstr>
      <vt:lpstr>Why might QT take this form? </vt:lpstr>
      <vt:lpstr>Will the bank buy CB securities itself or sell to clients</vt:lpstr>
      <vt:lpstr>Policy Considerations</vt:lpstr>
      <vt:lpstr>Qualifies other policy recommendations </vt:lpstr>
      <vt:lpstr>Cannot the central bank intervene ex post?</vt:lpstr>
      <vt:lpstr>Traditional view: Exogenous demand for liquidity</vt:lpstr>
      <vt:lpstr>Our point: Liquidity demand is affected by reserves</vt:lpstr>
      <vt:lpstr>Conclusion</vt:lpstr>
      <vt:lpstr>Qtrly Rolling Coefficient of EFFR-IOR on Reserves + UDD</vt:lpstr>
      <vt:lpstr>Why would banks engage in asset-swap in QT?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Liquidity, liquidity everywhere, not a drop to use</dc:title>
  <dc:creator>vacharya</dc:creator>
  <cp:lastModifiedBy>Rajan, Raghuram</cp:lastModifiedBy>
  <cp:revision>247</cp:revision>
  <dcterms:created xsi:type="dcterms:W3CDTF">2021-07-16T13:27:46Z</dcterms:created>
  <dcterms:modified xsi:type="dcterms:W3CDTF">2023-10-13T04:34:45Z</dcterms:modified>
</cp:coreProperties>
</file>